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9" r:id="rId3"/>
    <p:sldId id="259" r:id="rId4"/>
    <p:sldId id="262" r:id="rId5"/>
    <p:sldId id="261" r:id="rId6"/>
    <p:sldId id="263" r:id="rId7"/>
    <p:sldId id="301" r:id="rId8"/>
    <p:sldId id="264" r:id="rId9"/>
    <p:sldId id="265" r:id="rId10"/>
    <p:sldId id="266" r:id="rId11"/>
    <p:sldId id="267" r:id="rId12"/>
    <p:sldId id="268" r:id="rId13"/>
    <p:sldId id="302" r:id="rId14"/>
    <p:sldId id="269" r:id="rId15"/>
    <p:sldId id="270" r:id="rId16"/>
    <p:sldId id="30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306" r:id="rId37"/>
    <p:sldId id="307" r:id="rId38"/>
    <p:sldId id="260" r:id="rId39"/>
    <p:sldId id="290" r:id="rId40"/>
    <p:sldId id="291" r:id="rId41"/>
    <p:sldId id="293" r:id="rId42"/>
    <p:sldId id="292" r:id="rId43"/>
    <p:sldId id="297" r:id="rId44"/>
    <p:sldId id="294" r:id="rId45"/>
    <p:sldId id="298" r:id="rId46"/>
    <p:sldId id="303" r:id="rId47"/>
    <p:sldId id="304" r:id="rId48"/>
    <p:sldId id="305" r:id="rId49"/>
    <p:sldId id="295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96" y="13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5.xml"/><Relationship Id="rId7" Type="http://schemas.openxmlformats.org/officeDocument/2006/relationships/slide" Target="slide14.xml"/><Relationship Id="rId12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0" Type="http://schemas.openxmlformats.org/officeDocument/2006/relationships/slide" Target="slide20.xml"/><Relationship Id="rId4" Type="http://schemas.openxmlformats.org/officeDocument/2006/relationships/slide" Target="slide6.xml"/><Relationship Id="rId9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13" Type="http://schemas.openxmlformats.org/officeDocument/2006/relationships/slide" Target="slide33.xml"/><Relationship Id="rId18" Type="http://schemas.openxmlformats.org/officeDocument/2006/relationships/slide" Target="slide2.xml"/><Relationship Id="rId3" Type="http://schemas.openxmlformats.org/officeDocument/2006/relationships/slide" Target="slide28.xml"/><Relationship Id="rId7" Type="http://schemas.openxmlformats.org/officeDocument/2006/relationships/slide" Target="slide36.xml"/><Relationship Id="rId12" Type="http://schemas.openxmlformats.org/officeDocument/2006/relationships/slide" Target="slide31.xml"/><Relationship Id="rId17" Type="http://schemas.openxmlformats.org/officeDocument/2006/relationships/slide" Target="slide48.xml"/><Relationship Id="rId2" Type="http://schemas.openxmlformats.org/officeDocument/2006/relationships/slide" Target="slide25.xml"/><Relationship Id="rId16" Type="http://schemas.openxmlformats.org/officeDocument/2006/relationships/slide" Target="slide4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34.xml"/><Relationship Id="rId11" Type="http://schemas.openxmlformats.org/officeDocument/2006/relationships/slide" Target="slide29.xml"/><Relationship Id="rId5" Type="http://schemas.openxmlformats.org/officeDocument/2006/relationships/slide" Target="slide32.xml"/><Relationship Id="rId15" Type="http://schemas.openxmlformats.org/officeDocument/2006/relationships/slide" Target="slide37.xml"/><Relationship Id="rId10" Type="http://schemas.openxmlformats.org/officeDocument/2006/relationships/slide" Target="slide26.xml"/><Relationship Id="rId4" Type="http://schemas.openxmlformats.org/officeDocument/2006/relationships/slide" Target="slide30.xml"/><Relationship Id="rId9" Type="http://schemas.openxmlformats.org/officeDocument/2006/relationships/slide" Target="slide46.xml"/><Relationship Id="rId14" Type="http://schemas.openxmlformats.org/officeDocument/2006/relationships/slide" Target="slide3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s://ff.classics.si/wp-content/uploads/2016/02/Aubelj-Anticna-imena-po-slovensko.x30392.pdf" TargetMode="External"/><Relationship Id="rId1" Type="http://schemas.openxmlformats.org/officeDocument/2006/relationships/slideLayout" Target="../slideLayouts/slideLayout5.xml"/><Relationship Id="rId4" Type="http://schemas.openxmlformats.org/officeDocument/2006/relationships/slide" Target="slide2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yofithaca.org/" TargetMode="External"/><Relationship Id="rId2" Type="http://schemas.openxmlformats.org/officeDocument/2006/relationships/hyperlink" Target="https://policies.google.com/privacy?hl=en-US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slide" Target="slide39.xml"/><Relationship Id="rId4" Type="http://schemas.openxmlformats.org/officeDocument/2006/relationships/slide" Target="slid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4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3" Type="http://schemas.openxmlformats.org/officeDocument/2006/relationships/hyperlink" Target="https://en.wikipedia.org/wiki/Style_guide" TargetMode="External"/><Relationship Id="rId7" Type="http://schemas.openxmlformats.org/officeDocument/2006/relationships/slide" Target="slide43.xml"/><Relationship Id="rId2" Type="http://schemas.openxmlformats.org/officeDocument/2006/relationships/hyperlink" Target="https://policies.google.com/privacy?hl=en-US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slide" Target="slide2.xml"/><Relationship Id="rId4" Type="http://schemas.openxmlformats.org/officeDocument/2006/relationships/hyperlink" Target="https://www.cityofithaca.org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slide" Target="slide44.xml"/><Relationship Id="rId5" Type="http://schemas.openxmlformats.org/officeDocument/2006/relationships/slide" Target="slide24.xml"/><Relationship Id="rId4" Type="http://schemas.openxmlformats.org/officeDocument/2006/relationships/slide" Target="slide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s://code.msdn.microsoft.com/office/Apps-for-Office-code-d04762b7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45.xml"/><Relationship Id="rId4" Type="http://schemas.openxmlformats.org/officeDocument/2006/relationships/slide" Target="slide2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slide" Target="slide44.xml"/><Relationship Id="rId4" Type="http://schemas.openxmlformats.org/officeDocument/2006/relationships/slide" Target="slide2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hyperlink" Target="http://www.chronicle.com/blogs/linguafranca/2017/02/15/futurist-shock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Navajanje virov in sklicev:</a:t>
            </a:r>
            <a:br>
              <a:rPr lang="sl-SI" dirty="0" smtClean="0"/>
            </a:br>
            <a:r>
              <a:rPr lang="sl-SI" dirty="0" smtClean="0"/>
              <a:t>Chicago Manual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Style</a:t>
            </a:r>
            <a:r>
              <a:rPr lang="sl-SI" dirty="0" smtClean="0"/>
              <a:t> (CMS)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Ian </a:t>
            </a:r>
            <a:r>
              <a:rPr lang="sl-SI" dirty="0" smtClean="0"/>
              <a:t>Opara</a:t>
            </a:r>
            <a:r>
              <a:rPr lang="en-GB" dirty="0" smtClean="0"/>
              <a:t> </a:t>
            </a:r>
            <a:r>
              <a:rPr lang="sl-SI" dirty="0"/>
              <a:t>&amp; David Vidmar </a:t>
            </a:r>
            <a:r>
              <a:rPr lang="sl-SI" dirty="0" err="1"/>
              <a:t>Čeru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6412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Variacije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Če je avtorjev več kot 3, </a:t>
            </a:r>
            <a:r>
              <a:rPr lang="sl-SI" sz="2400" dirty="0" smtClean="0"/>
              <a:t>navedemo </a:t>
            </a:r>
            <a:r>
              <a:rPr lang="sl-SI" sz="2400" dirty="0"/>
              <a:t>vse samo v bibliografiji, v sprotni opombi pa samo prvega na seznamu in </a:t>
            </a:r>
            <a:r>
              <a:rPr lang="sl-SI" sz="2400" dirty="0" smtClean="0"/>
              <a:t>dodamo </a:t>
            </a:r>
            <a:r>
              <a:rPr lang="sl-SI" sz="2400" dirty="0"/>
              <a:t>in sod.</a:t>
            </a:r>
            <a:br>
              <a:rPr lang="sl-SI" sz="2400" dirty="0"/>
            </a:br>
            <a:r>
              <a:rPr lang="sl-SI" sz="2400" dirty="0"/>
              <a:t/>
            </a:r>
            <a:br>
              <a:rPr lang="sl-SI" sz="2400" dirty="0"/>
            </a:br>
            <a:r>
              <a:rPr lang="sl-SI" sz="2400" baseline="30000" dirty="0" smtClean="0"/>
              <a:t>5 </a:t>
            </a:r>
            <a:r>
              <a:rPr lang="sl-SI" sz="2400" dirty="0" err="1" smtClean="0"/>
              <a:t>Claire</a:t>
            </a:r>
            <a:r>
              <a:rPr lang="sl-SI" sz="2400" dirty="0" smtClean="0"/>
              <a:t> </a:t>
            </a:r>
            <a:r>
              <a:rPr lang="sl-SI" sz="2400" dirty="0" err="1"/>
              <a:t>Haček</a:t>
            </a:r>
            <a:r>
              <a:rPr lang="sl-SI" sz="2400" dirty="0"/>
              <a:t> in sod, </a:t>
            </a:r>
            <a:r>
              <a:rPr lang="sl-SI" sz="2400" i="1" dirty="0" err="1"/>
              <a:t>Mediated</a:t>
            </a:r>
            <a:r>
              <a:rPr lang="sl-SI" sz="2400" i="1" dirty="0"/>
              <a:t> </a:t>
            </a:r>
            <a:r>
              <a:rPr lang="sl-SI" sz="2400" i="1" dirty="0" err="1"/>
              <a:t>Lives</a:t>
            </a:r>
            <a:r>
              <a:rPr lang="sl-SI" sz="2400" i="1" dirty="0"/>
              <a:t>: </a:t>
            </a:r>
            <a:r>
              <a:rPr lang="sl-SI" sz="2400" i="1" dirty="0" err="1"/>
              <a:t>Reflections</a:t>
            </a:r>
            <a:r>
              <a:rPr lang="sl-SI" sz="2400" i="1" dirty="0"/>
              <a:t> on </a:t>
            </a:r>
            <a:r>
              <a:rPr lang="sl-SI" sz="2400" i="1" dirty="0" err="1"/>
              <a:t>Wearable</a:t>
            </a:r>
            <a:r>
              <a:rPr lang="sl-SI" sz="2400" i="1" dirty="0"/>
              <a:t> Technologies</a:t>
            </a:r>
            <a:r>
              <a:rPr lang="sl-SI" sz="2400" i="1" dirty="0" smtClean="0"/>
              <a:t>… </a:t>
            </a:r>
            <a:r>
              <a:rPr lang="sl-SI" sz="2400" dirty="0" smtClean="0"/>
              <a:t>(polna oblika)</a:t>
            </a:r>
            <a:r>
              <a:rPr lang="sl-SI" sz="2400" i="1" dirty="0"/>
              <a:t/>
            </a:r>
            <a:br>
              <a:rPr lang="sl-SI" sz="2400" i="1" dirty="0"/>
            </a:br>
            <a:r>
              <a:rPr lang="sl-SI" sz="2400" baseline="30000" dirty="0" smtClean="0"/>
              <a:t>6 </a:t>
            </a:r>
            <a:r>
              <a:rPr lang="sl-SI" sz="2400" dirty="0" err="1" smtClean="0"/>
              <a:t>Haček</a:t>
            </a:r>
            <a:r>
              <a:rPr lang="sl-SI" sz="2400" dirty="0" smtClean="0"/>
              <a:t> </a:t>
            </a:r>
            <a:r>
              <a:rPr lang="sl-SI" sz="2400" dirty="0"/>
              <a:t>in sod., </a:t>
            </a:r>
            <a:r>
              <a:rPr lang="sl-SI" sz="2400" i="1" dirty="0" err="1"/>
              <a:t>Mediated</a:t>
            </a:r>
            <a:r>
              <a:rPr lang="sl-SI" sz="2400" i="1" dirty="0"/>
              <a:t> </a:t>
            </a:r>
            <a:r>
              <a:rPr lang="sl-SI" sz="2400" i="1" dirty="0" err="1" smtClean="0"/>
              <a:t>Lives</a:t>
            </a:r>
            <a:r>
              <a:rPr lang="sl-SI" sz="2400" i="1" dirty="0" smtClean="0"/>
              <a:t>… </a:t>
            </a:r>
            <a:r>
              <a:rPr lang="sl-SI" sz="2400" dirty="0" smtClean="0"/>
              <a:t>(kratka oblika)</a:t>
            </a:r>
            <a:endParaRPr lang="sl-SI" sz="2400" dirty="0"/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6" name="Left Arrow 5">
            <a:hlinkClick r:id="rId3" action="ppaction://hlinksldjump"/>
          </p:cNvPr>
          <p:cNvSpPr/>
          <p:nvPr/>
        </p:nvSpPr>
        <p:spPr>
          <a:xfrm>
            <a:off x="8246853" y="5702060"/>
            <a:ext cx="1820173" cy="1056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Variacije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0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Variacije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77524"/>
          </a:xfrm>
        </p:spPr>
        <p:txBody>
          <a:bodyPr>
            <a:normAutofit lnSpcReduction="10000"/>
          </a:bodyPr>
          <a:lstStyle/>
          <a:p>
            <a:r>
              <a:rPr lang="sl-SI" sz="2400" dirty="0" smtClean="0"/>
              <a:t>Knjiga z avtorjem in urednikom ali prevajalcem: ur. ali prev. </a:t>
            </a:r>
            <a:r>
              <a:rPr lang="sl-SI" sz="2400" dirty="0"/>
              <a:t>p</a:t>
            </a:r>
            <a:r>
              <a:rPr lang="sl-SI" sz="2400" dirty="0" smtClean="0"/>
              <a:t>ostane uredil ali prevedel v bibliografiji (v kratki obliki sprotnih opomb jih ne navajamo):</a:t>
            </a:r>
            <a:br>
              <a:rPr lang="sl-SI" sz="2400" dirty="0" smtClean="0"/>
            </a:b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baseline="30000" dirty="0" smtClean="0"/>
              <a:t>7 </a:t>
            </a:r>
            <a:r>
              <a:rPr lang="sl-SI" sz="2400" dirty="0" smtClean="0"/>
              <a:t>Gabriel </a:t>
            </a:r>
            <a:r>
              <a:rPr lang="sl-SI" sz="2400" dirty="0"/>
              <a:t>García </a:t>
            </a:r>
            <a:r>
              <a:rPr lang="sl-SI" sz="2400" dirty="0" err="1" smtClean="0"/>
              <a:t>Márquez</a:t>
            </a:r>
            <a:r>
              <a:rPr lang="sl-SI" sz="2400" dirty="0" smtClean="0"/>
              <a:t>, </a:t>
            </a:r>
            <a:r>
              <a:rPr lang="sl-SI" sz="2400" i="1" dirty="0" smtClean="0"/>
              <a:t>Love in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Time </a:t>
            </a:r>
            <a:r>
              <a:rPr lang="sl-SI" sz="2400" i="1" dirty="0" err="1" smtClean="0"/>
              <a:t>of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Cholera</a:t>
            </a:r>
            <a:r>
              <a:rPr lang="sl-SI" sz="2400" dirty="0" smtClean="0"/>
              <a:t>, prev. Edith Grossman (London: Cape 1988), 242-255.</a:t>
            </a:r>
            <a:r>
              <a:rPr lang="sl-SI" sz="2400" baseline="30000" dirty="0" smtClean="0"/>
              <a:t/>
            </a:r>
            <a:br>
              <a:rPr lang="sl-SI" sz="2400" baseline="30000" dirty="0" smtClean="0"/>
            </a:br>
            <a:r>
              <a:rPr lang="sl-SI" sz="2400" baseline="30000" dirty="0" smtClean="0"/>
              <a:t>8</a:t>
            </a:r>
            <a:r>
              <a:rPr lang="sl-SI" sz="2400" b="1" dirty="0"/>
              <a:t> </a:t>
            </a:r>
            <a:r>
              <a:rPr lang="sl-SI" sz="2400" dirty="0"/>
              <a:t>García </a:t>
            </a:r>
            <a:r>
              <a:rPr lang="sl-SI" sz="2400" dirty="0" err="1" smtClean="0"/>
              <a:t>Márquez</a:t>
            </a:r>
            <a:r>
              <a:rPr lang="sl-SI" sz="2400" dirty="0" smtClean="0"/>
              <a:t>, </a:t>
            </a:r>
            <a:r>
              <a:rPr lang="sl-SI" sz="2400" i="1" dirty="0" err="1" smtClean="0"/>
              <a:t>Cholera</a:t>
            </a:r>
            <a:r>
              <a:rPr lang="sl-SI" sz="2400" dirty="0" smtClean="0"/>
              <a:t>, 288.</a:t>
            </a:r>
          </a:p>
          <a:p>
            <a:r>
              <a:rPr lang="sl-SI" sz="2400" dirty="0" smtClean="0"/>
              <a:t>V Bibliografiji:</a:t>
            </a:r>
            <a:br>
              <a:rPr lang="sl-SI" sz="2400" dirty="0" smtClean="0"/>
            </a:br>
            <a:r>
              <a:rPr lang="sl-SI" sz="2400" dirty="0"/>
              <a:t>García </a:t>
            </a:r>
            <a:r>
              <a:rPr lang="sl-SI" sz="2400" dirty="0" err="1" smtClean="0"/>
              <a:t>Márquez</a:t>
            </a:r>
            <a:r>
              <a:rPr lang="sl-SI" sz="2400" dirty="0" smtClean="0"/>
              <a:t>, Gabriel. </a:t>
            </a:r>
            <a:r>
              <a:rPr lang="sl-SI" sz="2400" i="1" dirty="0" smtClean="0"/>
              <a:t>Love in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Time </a:t>
            </a:r>
            <a:r>
              <a:rPr lang="sl-SI" sz="2400" i="1" dirty="0" err="1" smtClean="0"/>
              <a:t>of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Cholera</a:t>
            </a:r>
            <a:r>
              <a:rPr lang="sl-SI" sz="2400" dirty="0" smtClean="0"/>
              <a:t>. Prevedla Edith Grossman. London: Cape, 1988.</a:t>
            </a:r>
            <a:endParaRPr lang="sl-SI" sz="2400" dirty="0"/>
          </a:p>
          <a:p>
            <a:pPr marL="0" indent="0">
              <a:buNone/>
            </a:pP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8246853" y="5702060"/>
            <a:ext cx="1820173" cy="1056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Variacije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89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tvorimo kratko obliko?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945179"/>
            <a:ext cx="10554574" cy="4912822"/>
          </a:xfrm>
        </p:spPr>
        <p:txBody>
          <a:bodyPr>
            <a:normAutofit/>
          </a:bodyPr>
          <a:lstStyle/>
          <a:p>
            <a:r>
              <a:rPr lang="sl-SI" sz="2400" dirty="0" smtClean="0"/>
              <a:t>Ko imamo v bibliografiji seznam </a:t>
            </a:r>
            <a:r>
              <a:rPr lang="sl-SI" sz="2400" b="1" dirty="0" smtClean="0"/>
              <a:t>vseh</a:t>
            </a:r>
            <a:r>
              <a:rPr lang="sl-SI" sz="2400" dirty="0" smtClean="0"/>
              <a:t> uporabljenih del, ali če smo že uporabili dolgo obliko.</a:t>
            </a:r>
          </a:p>
          <a:p>
            <a:r>
              <a:rPr lang="sl-SI" sz="2400" dirty="0" smtClean="0"/>
              <a:t>Navajamo samo priimke avtorjev.</a:t>
            </a:r>
          </a:p>
          <a:p>
            <a:r>
              <a:rPr lang="sl-SI" sz="2400" dirty="0" smtClean="0"/>
              <a:t>Pri avtorjih navajamo začetnice ali cela imena, tudi če je več avtorjev z istim priimkom (</a:t>
            </a:r>
            <a:r>
              <a:rPr lang="sl-SI" sz="2400" dirty="0" err="1" smtClean="0"/>
              <a:t>npr</a:t>
            </a:r>
            <a:r>
              <a:rPr lang="sl-SI" sz="2400" dirty="0" smtClean="0"/>
              <a:t>: </a:t>
            </a:r>
            <a:r>
              <a:rPr lang="sl-SI" sz="2400" dirty="0" err="1" smtClean="0"/>
              <a:t>Kendris</a:t>
            </a:r>
            <a:r>
              <a:rPr lang="sl-SI" sz="2400" dirty="0" smtClean="0"/>
              <a:t> in </a:t>
            </a:r>
            <a:r>
              <a:rPr lang="sl-SI" sz="2400" dirty="0" err="1" smtClean="0"/>
              <a:t>Kendris</a:t>
            </a:r>
            <a:r>
              <a:rPr lang="sl-SI" sz="2400" dirty="0" smtClean="0"/>
              <a:t>, </a:t>
            </a:r>
            <a:r>
              <a:rPr lang="sl-SI" sz="2400" i="1" dirty="0" smtClean="0"/>
              <a:t>501 </a:t>
            </a:r>
            <a:r>
              <a:rPr lang="sl-SI" sz="2400" i="1" dirty="0" err="1" smtClean="0"/>
              <a:t>Spanish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Verbs</a:t>
            </a:r>
            <a:r>
              <a:rPr lang="sl-SI" sz="2400" i="1" smtClean="0"/>
              <a:t>,</a:t>
            </a:r>
            <a:r>
              <a:rPr lang="sl-SI" sz="2400" smtClean="0"/>
              <a:t> 27-28)</a:t>
            </a:r>
            <a:endParaRPr lang="sl-SI" sz="2400" dirty="0" smtClean="0"/>
          </a:p>
          <a:p>
            <a:r>
              <a:rPr lang="sl-SI" sz="2400" dirty="0" smtClean="0"/>
              <a:t> če je avtorjev več kot 3 -&gt; [priimek prvega avtorja] in sod.</a:t>
            </a:r>
          </a:p>
          <a:p>
            <a:r>
              <a:rPr lang="sl-SI" sz="2400" dirty="0"/>
              <a:t>Če ima naslov več kot </a:t>
            </a:r>
            <a:r>
              <a:rPr lang="sl-SI" sz="2400" dirty="0" smtClean="0"/>
              <a:t>4 besede </a:t>
            </a:r>
            <a:r>
              <a:rPr lang="sl-SI" sz="2400" dirty="0"/>
              <a:t>navajamo samo ključne besede naslova, brez spreminjanja besednega vrstnega reda</a:t>
            </a:r>
            <a:br>
              <a:rPr lang="sl-SI" sz="2400" dirty="0"/>
            </a:br>
            <a:r>
              <a:rPr lang="sl-SI" sz="2400" dirty="0"/>
              <a:t>primer: </a:t>
            </a:r>
            <a:r>
              <a:rPr lang="sl-SI" sz="2400" i="1" dirty="0" err="1"/>
              <a:t>Daily</a:t>
            </a:r>
            <a:r>
              <a:rPr lang="sl-SI" sz="2400" i="1" dirty="0"/>
              <a:t> Notes </a:t>
            </a:r>
            <a:r>
              <a:rPr lang="sl-SI" sz="2400" i="1" dirty="0" err="1"/>
              <a:t>of</a:t>
            </a:r>
            <a:r>
              <a:rPr lang="sl-SI" sz="2400" i="1" dirty="0"/>
              <a:t> a </a:t>
            </a:r>
            <a:r>
              <a:rPr lang="sl-SI" sz="2400" i="1" dirty="0" err="1"/>
              <a:t>Trip</a:t>
            </a:r>
            <a:r>
              <a:rPr lang="sl-SI" sz="2400" i="1" dirty="0"/>
              <a:t> </a:t>
            </a:r>
            <a:r>
              <a:rPr lang="sl-SI" sz="2400" i="1" dirty="0" err="1"/>
              <a:t>around</a:t>
            </a:r>
            <a:r>
              <a:rPr lang="sl-SI" sz="2400" i="1" dirty="0"/>
              <a:t> </a:t>
            </a:r>
            <a:r>
              <a:rPr lang="sl-SI" sz="2400" i="1" dirty="0" err="1"/>
              <a:t>the</a:t>
            </a:r>
            <a:r>
              <a:rPr lang="sl-SI" sz="2400" i="1" dirty="0"/>
              <a:t> </a:t>
            </a:r>
            <a:r>
              <a:rPr lang="sl-SI" sz="2400" i="1" dirty="0" err="1"/>
              <a:t>World</a:t>
            </a:r>
            <a:r>
              <a:rPr lang="sl-SI" sz="2400" i="1" dirty="0"/>
              <a:t> – </a:t>
            </a:r>
            <a:r>
              <a:rPr lang="sl-SI" sz="2400" i="1" dirty="0" err="1"/>
              <a:t>Daily</a:t>
            </a:r>
            <a:r>
              <a:rPr lang="sl-SI" sz="2400" i="1" dirty="0"/>
              <a:t> </a:t>
            </a:r>
            <a:r>
              <a:rPr lang="sl-SI" sz="2400" i="1" dirty="0" smtClean="0"/>
              <a:t>notes</a:t>
            </a:r>
            <a:endParaRPr lang="sl-SI" sz="2400" dirty="0" smtClean="0"/>
          </a:p>
          <a:p>
            <a:r>
              <a:rPr lang="sl-SI" sz="2400" dirty="0" err="1" smtClean="0"/>
              <a:t>Ibid</a:t>
            </a:r>
            <a:r>
              <a:rPr lang="sl-SI" sz="2400" dirty="0" smtClean="0"/>
              <a:t>. ali ibidem/prav tam ni priporočljiv.</a:t>
            </a:r>
            <a:endParaRPr lang="sl-SI" sz="24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Right Arrow 4"/>
          <p:cNvSpPr/>
          <p:nvPr/>
        </p:nvSpPr>
        <p:spPr>
          <a:xfrm>
            <a:off x="10041147" y="5598542"/>
            <a:ext cx="1768415" cy="1000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Primeri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8265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Primeri sklicev</a:t>
            </a:r>
            <a:endParaRPr lang="sl-S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807558" y="1508126"/>
            <a:ext cx="5189857" cy="576262"/>
          </a:xfrm>
        </p:spPr>
        <p:txBody>
          <a:bodyPr/>
          <a:lstStyle/>
          <a:p>
            <a:r>
              <a:rPr lang="sl-SI" dirty="0" smtClean="0"/>
              <a:t>Osnovna (dolga) oblika</a:t>
            </a:r>
            <a:endParaRPr lang="sl-SI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807559" y="2084388"/>
            <a:ext cx="5189856" cy="47736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aseline="30000" dirty="0"/>
              <a:t>1 </a:t>
            </a:r>
            <a:r>
              <a:rPr lang="sl-SI" dirty="0"/>
              <a:t>Rajko Bratož, </a:t>
            </a:r>
            <a:r>
              <a:rPr lang="sl-SI" i="1" dirty="0"/>
              <a:t>Rimska zgodovina – 1</a:t>
            </a:r>
            <a:r>
              <a:rPr lang="sl-SI" dirty="0"/>
              <a:t> (Ljubljana: Študentska založba, 2007), 271-273</a:t>
            </a:r>
            <a:r>
              <a:rPr lang="sl-SI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aseline="30000" dirty="0" smtClean="0"/>
              <a:t>2 </a:t>
            </a:r>
            <a:r>
              <a:rPr lang="sl-SI" dirty="0" err="1"/>
              <a:t>Meghan</a:t>
            </a:r>
            <a:r>
              <a:rPr lang="sl-SI" dirty="0"/>
              <a:t> </a:t>
            </a:r>
            <a:r>
              <a:rPr lang="sl-SI" dirty="0" err="1"/>
              <a:t>Daum</a:t>
            </a:r>
            <a:r>
              <a:rPr lang="sl-SI" dirty="0"/>
              <a:t>, ur., </a:t>
            </a:r>
            <a:r>
              <a:rPr lang="sl-SI" i="1" dirty="0" err="1"/>
              <a:t>Selfish</a:t>
            </a:r>
            <a:r>
              <a:rPr lang="sl-SI" i="1" dirty="0"/>
              <a:t>, </a:t>
            </a:r>
            <a:r>
              <a:rPr lang="sl-SI" i="1" dirty="0" err="1"/>
              <a:t>Shallow</a:t>
            </a:r>
            <a:r>
              <a:rPr lang="sl-SI" i="1" dirty="0"/>
              <a:t>, </a:t>
            </a:r>
            <a:r>
              <a:rPr lang="sl-SI" i="1" dirty="0" err="1"/>
              <a:t>and</a:t>
            </a:r>
            <a:r>
              <a:rPr lang="sl-SI" i="1" dirty="0"/>
              <a:t> </a:t>
            </a:r>
            <a:r>
              <a:rPr lang="sl-SI" i="1" dirty="0" err="1"/>
              <a:t>Self-Absorbed</a:t>
            </a:r>
            <a:r>
              <a:rPr lang="sl-SI" i="1" dirty="0"/>
              <a:t>: </a:t>
            </a:r>
            <a:r>
              <a:rPr lang="sl-SI" i="1" dirty="0" err="1"/>
              <a:t>Sixteen</a:t>
            </a:r>
            <a:r>
              <a:rPr lang="sl-SI" i="1" dirty="0"/>
              <a:t> </a:t>
            </a:r>
            <a:r>
              <a:rPr lang="sl-SI" i="1" dirty="0" err="1"/>
              <a:t>Writers</a:t>
            </a:r>
            <a:r>
              <a:rPr lang="sl-SI" i="1" dirty="0"/>
              <a:t> on </a:t>
            </a:r>
            <a:r>
              <a:rPr lang="sl-SI" i="1" dirty="0" err="1"/>
              <a:t>the</a:t>
            </a:r>
            <a:r>
              <a:rPr lang="sl-SI" i="1" dirty="0"/>
              <a:t> </a:t>
            </a:r>
            <a:r>
              <a:rPr lang="sl-SI" i="1" dirty="0" err="1"/>
              <a:t>Decision</a:t>
            </a:r>
            <a:r>
              <a:rPr lang="sl-SI" i="1" dirty="0"/>
              <a:t> Not to </a:t>
            </a:r>
            <a:r>
              <a:rPr lang="sl-SI" i="1" dirty="0" err="1"/>
              <a:t>Have</a:t>
            </a:r>
            <a:r>
              <a:rPr lang="sl-SI" i="1" dirty="0"/>
              <a:t> </a:t>
            </a:r>
            <a:r>
              <a:rPr lang="sl-SI" i="1" dirty="0" err="1"/>
              <a:t>Kids</a:t>
            </a:r>
            <a:r>
              <a:rPr lang="sl-SI" i="1" dirty="0"/>
              <a:t> </a:t>
            </a:r>
            <a:r>
              <a:rPr lang="sl-SI" dirty="0"/>
              <a:t>(New York: </a:t>
            </a:r>
            <a:r>
              <a:rPr lang="sl-SI" dirty="0" err="1"/>
              <a:t>Picador</a:t>
            </a:r>
            <a:r>
              <a:rPr lang="sl-SI" dirty="0"/>
              <a:t>, 2015), 32</a:t>
            </a:r>
            <a:r>
              <a:rPr lang="sl-SI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aseline="30000" dirty="0"/>
              <a:t>3 </a:t>
            </a:r>
            <a:r>
              <a:rPr lang="sl-SI" dirty="0"/>
              <a:t>Brian </a:t>
            </a:r>
            <a:r>
              <a:rPr lang="sl-SI" dirty="0" err="1"/>
              <a:t>Grazer</a:t>
            </a:r>
            <a:r>
              <a:rPr lang="sl-SI" dirty="0"/>
              <a:t> in Charles </a:t>
            </a:r>
            <a:r>
              <a:rPr lang="sl-SI" dirty="0" err="1"/>
              <a:t>Fishman</a:t>
            </a:r>
            <a:r>
              <a:rPr lang="sl-SI" dirty="0"/>
              <a:t>, </a:t>
            </a:r>
            <a:r>
              <a:rPr lang="sl-SI" i="1" dirty="0"/>
              <a:t>A </a:t>
            </a:r>
            <a:r>
              <a:rPr lang="sl-SI" i="1" dirty="0" err="1"/>
              <a:t>Curious</a:t>
            </a:r>
            <a:r>
              <a:rPr lang="sl-SI" i="1" dirty="0"/>
              <a:t> </a:t>
            </a:r>
            <a:r>
              <a:rPr lang="sl-SI" i="1" dirty="0" err="1"/>
              <a:t>Mind</a:t>
            </a:r>
            <a:r>
              <a:rPr lang="sl-SI" i="1" dirty="0"/>
              <a:t>: </a:t>
            </a:r>
            <a:r>
              <a:rPr lang="sl-SI" i="1" dirty="0" err="1"/>
              <a:t>The</a:t>
            </a:r>
            <a:r>
              <a:rPr lang="sl-SI" i="1" dirty="0"/>
              <a:t> </a:t>
            </a:r>
            <a:r>
              <a:rPr lang="sl-SI" i="1" dirty="0" err="1"/>
              <a:t>Sevret</a:t>
            </a:r>
            <a:r>
              <a:rPr lang="sl-SI" i="1" dirty="0"/>
              <a:t> to a </a:t>
            </a:r>
            <a:r>
              <a:rPr lang="sl-SI" i="1" dirty="0" err="1"/>
              <a:t>Bigger</a:t>
            </a:r>
            <a:r>
              <a:rPr lang="sl-SI" i="1" dirty="0"/>
              <a:t> </a:t>
            </a:r>
            <a:r>
              <a:rPr lang="sl-SI" i="1" dirty="0" err="1"/>
              <a:t>Life</a:t>
            </a:r>
            <a:r>
              <a:rPr lang="sl-SI" dirty="0"/>
              <a:t> (New York: Simon &amp; Schuster, 2015), 188</a:t>
            </a:r>
            <a:r>
              <a:rPr lang="sl-SI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aseline="30000" dirty="0" smtClean="0"/>
              <a:t>4 </a:t>
            </a:r>
            <a:r>
              <a:rPr lang="sl-SI" dirty="0" err="1"/>
              <a:t>Claire</a:t>
            </a:r>
            <a:r>
              <a:rPr lang="sl-SI" dirty="0"/>
              <a:t> </a:t>
            </a:r>
            <a:r>
              <a:rPr lang="sl-SI" dirty="0" err="1"/>
              <a:t>Haček</a:t>
            </a:r>
            <a:r>
              <a:rPr lang="sl-SI" dirty="0"/>
              <a:t> in sod, </a:t>
            </a:r>
            <a:r>
              <a:rPr lang="sl-SI" i="1" dirty="0" err="1"/>
              <a:t>Mediated</a:t>
            </a:r>
            <a:r>
              <a:rPr lang="sl-SI" i="1" dirty="0"/>
              <a:t> </a:t>
            </a:r>
            <a:r>
              <a:rPr lang="sl-SI" i="1" dirty="0" err="1"/>
              <a:t>Lives</a:t>
            </a:r>
            <a:r>
              <a:rPr lang="sl-SI" i="1" dirty="0"/>
              <a:t>: </a:t>
            </a:r>
            <a:r>
              <a:rPr lang="sl-SI" i="1" dirty="0" err="1"/>
              <a:t>Reflections</a:t>
            </a:r>
            <a:r>
              <a:rPr lang="sl-SI" i="1" dirty="0"/>
              <a:t> on </a:t>
            </a:r>
            <a:r>
              <a:rPr lang="sl-SI" i="1" dirty="0" err="1"/>
              <a:t>Wearable</a:t>
            </a:r>
            <a:r>
              <a:rPr lang="sl-SI" i="1" dirty="0"/>
              <a:t> Technologies</a:t>
            </a:r>
            <a:r>
              <a:rPr lang="sl-SI" i="1" dirty="0" smtClean="0"/>
              <a:t>…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aseline="30000" dirty="0" smtClean="0"/>
              <a:t>5 </a:t>
            </a:r>
            <a:r>
              <a:rPr lang="sl-SI" dirty="0"/>
              <a:t>Gabriel García </a:t>
            </a:r>
            <a:r>
              <a:rPr lang="sl-SI" dirty="0" err="1"/>
              <a:t>Márquez</a:t>
            </a:r>
            <a:r>
              <a:rPr lang="sl-SI" dirty="0"/>
              <a:t>, </a:t>
            </a:r>
            <a:r>
              <a:rPr lang="sl-SI" i="1" dirty="0"/>
              <a:t>Love in </a:t>
            </a:r>
            <a:r>
              <a:rPr lang="sl-SI" i="1" dirty="0" err="1"/>
              <a:t>the</a:t>
            </a:r>
            <a:r>
              <a:rPr lang="sl-SI" i="1" dirty="0"/>
              <a:t> Time </a:t>
            </a:r>
            <a:r>
              <a:rPr lang="sl-SI" i="1" dirty="0" err="1"/>
              <a:t>of</a:t>
            </a:r>
            <a:r>
              <a:rPr lang="sl-SI" i="1" dirty="0"/>
              <a:t> </a:t>
            </a:r>
            <a:r>
              <a:rPr lang="sl-SI" i="1" dirty="0" err="1"/>
              <a:t>Cholera</a:t>
            </a:r>
            <a:r>
              <a:rPr lang="sl-SI" dirty="0"/>
              <a:t>, prev. Edith Grossman (London: Cape 1988), 242-255.</a:t>
            </a:r>
            <a:endParaRPr lang="sl-SI" dirty="0" smtClean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997415" y="1606068"/>
            <a:ext cx="5194583" cy="576262"/>
          </a:xfrm>
        </p:spPr>
        <p:txBody>
          <a:bodyPr/>
          <a:lstStyle/>
          <a:p>
            <a:r>
              <a:rPr lang="sl-SI" dirty="0" smtClean="0"/>
              <a:t>Kratka oblika</a:t>
            </a:r>
            <a:endParaRPr lang="sl-SI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997417" y="2084388"/>
            <a:ext cx="5194583" cy="47736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aseline="30000" dirty="0"/>
              <a:t>1</a:t>
            </a:r>
            <a:r>
              <a:rPr lang="sl-SI" dirty="0"/>
              <a:t>Bratož, </a:t>
            </a:r>
            <a:r>
              <a:rPr lang="sl-SI" i="1" dirty="0"/>
              <a:t>Rimska zgodovina – 1,</a:t>
            </a:r>
            <a:r>
              <a:rPr lang="sl-SI" dirty="0"/>
              <a:t> 271-273</a:t>
            </a:r>
            <a:r>
              <a:rPr lang="sl-SI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aseline="30000" dirty="0" smtClean="0"/>
              <a:t>2 </a:t>
            </a:r>
            <a:r>
              <a:rPr lang="sl-SI" dirty="0" err="1"/>
              <a:t>Daum</a:t>
            </a:r>
            <a:r>
              <a:rPr lang="sl-SI" dirty="0"/>
              <a:t>, </a:t>
            </a:r>
            <a:r>
              <a:rPr lang="sl-SI" i="1" dirty="0" err="1"/>
              <a:t>Selfish</a:t>
            </a:r>
            <a:r>
              <a:rPr lang="sl-SI" dirty="0"/>
              <a:t>, 134-35</a:t>
            </a:r>
            <a:r>
              <a:rPr lang="sl-SI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aseline="30000" dirty="0" smtClean="0"/>
              <a:t>3 </a:t>
            </a:r>
            <a:r>
              <a:rPr lang="sl-SI" dirty="0" err="1"/>
              <a:t>Grazer</a:t>
            </a:r>
            <a:r>
              <a:rPr lang="sl-SI" dirty="0"/>
              <a:t> in </a:t>
            </a:r>
            <a:r>
              <a:rPr lang="sl-SI" dirty="0" err="1"/>
              <a:t>Fishman</a:t>
            </a:r>
            <a:r>
              <a:rPr lang="sl-SI" dirty="0"/>
              <a:t>, </a:t>
            </a:r>
            <a:r>
              <a:rPr lang="sl-SI" i="1" dirty="0" err="1"/>
              <a:t>Curious</a:t>
            </a:r>
            <a:r>
              <a:rPr lang="sl-SI" i="1" dirty="0"/>
              <a:t> </a:t>
            </a:r>
            <a:r>
              <a:rPr lang="sl-SI" i="1" dirty="0" err="1"/>
              <a:t>Mind</a:t>
            </a:r>
            <a:r>
              <a:rPr lang="sl-SI" i="1" dirty="0"/>
              <a:t>,</a:t>
            </a:r>
            <a:r>
              <a:rPr lang="sl-SI" dirty="0"/>
              <a:t> </a:t>
            </a:r>
            <a:r>
              <a:rPr lang="sl-SI" dirty="0" smtClean="0"/>
              <a:t>188.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aseline="30000" dirty="0" smtClean="0"/>
              <a:t>4 </a:t>
            </a:r>
            <a:r>
              <a:rPr lang="sl-SI" dirty="0" err="1"/>
              <a:t>Haček</a:t>
            </a:r>
            <a:r>
              <a:rPr lang="sl-SI" dirty="0"/>
              <a:t> in sod., </a:t>
            </a:r>
            <a:r>
              <a:rPr lang="sl-SI" i="1" dirty="0" err="1"/>
              <a:t>Mediated</a:t>
            </a:r>
            <a:r>
              <a:rPr lang="sl-SI" i="1" dirty="0"/>
              <a:t> </a:t>
            </a:r>
            <a:r>
              <a:rPr lang="sl-SI" i="1" dirty="0" err="1"/>
              <a:t>Lives</a:t>
            </a:r>
            <a:r>
              <a:rPr lang="sl-SI" i="1" dirty="0"/>
              <a:t>…</a:t>
            </a:r>
            <a:endParaRPr lang="sl-SI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dirty="0"/>
          </a:p>
          <a:p>
            <a:r>
              <a:rPr lang="sl-SI" baseline="30000" dirty="0" smtClean="0"/>
              <a:t>5</a:t>
            </a:r>
            <a:r>
              <a:rPr lang="sl-SI" b="1" dirty="0" smtClean="0"/>
              <a:t> </a:t>
            </a:r>
            <a:r>
              <a:rPr lang="sl-SI" dirty="0"/>
              <a:t>García </a:t>
            </a:r>
            <a:r>
              <a:rPr lang="sl-SI" dirty="0" err="1"/>
              <a:t>Márquez</a:t>
            </a:r>
            <a:r>
              <a:rPr lang="sl-SI" dirty="0"/>
              <a:t>, </a:t>
            </a:r>
            <a:r>
              <a:rPr lang="sl-SI" i="1" dirty="0" err="1"/>
              <a:t>Cholera</a:t>
            </a:r>
            <a:r>
              <a:rPr lang="sl-SI" dirty="0"/>
              <a:t>, </a:t>
            </a:r>
            <a:r>
              <a:rPr lang="sl-SI" dirty="0" smtClean="0"/>
              <a:t>242-255.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075609"/>
            <a:ext cx="18075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l-SI" dirty="0" smtClean="0"/>
              <a:t>Brez posebnosti</a:t>
            </a:r>
          </a:p>
          <a:p>
            <a:pPr marL="342900" indent="-342900">
              <a:buFont typeface="+mj-lt"/>
              <a:buAutoNum type="arabicPeriod"/>
            </a:pPr>
            <a:endParaRPr lang="sl-SI" dirty="0"/>
          </a:p>
          <a:p>
            <a:pPr marL="342900" indent="-342900">
              <a:buFont typeface="+mj-lt"/>
              <a:buAutoNum type="arabicPeriod"/>
            </a:pPr>
            <a:r>
              <a:rPr lang="sl-SI" dirty="0" smtClean="0"/>
              <a:t>Urednik namesto avtorja</a:t>
            </a:r>
          </a:p>
          <a:p>
            <a:pPr marL="342900" indent="-342900">
              <a:buFont typeface="+mj-lt"/>
              <a:buAutoNum type="arabicPeriod"/>
            </a:pPr>
            <a:endParaRPr lang="sl-SI" dirty="0"/>
          </a:p>
          <a:p>
            <a:pPr marL="342900" indent="-342900">
              <a:buFont typeface="+mj-lt"/>
              <a:buAutoNum type="arabicPeriod"/>
            </a:pPr>
            <a:r>
              <a:rPr lang="sl-SI" dirty="0" smtClean="0"/>
              <a:t>2 avtorja</a:t>
            </a:r>
          </a:p>
          <a:p>
            <a:pPr marL="342900" indent="-342900">
              <a:buFont typeface="+mj-lt"/>
              <a:buAutoNum type="arabicPeriod"/>
            </a:pPr>
            <a:endParaRPr lang="sl-SI" dirty="0"/>
          </a:p>
          <a:p>
            <a:pPr marL="342900" indent="-342900">
              <a:buFont typeface="+mj-lt"/>
              <a:buAutoNum type="arabicPeriod"/>
            </a:pPr>
            <a:endParaRPr lang="sl-SI" dirty="0" smtClean="0"/>
          </a:p>
          <a:p>
            <a:pPr marL="342900" indent="-342900">
              <a:buFont typeface="+mj-lt"/>
              <a:buAutoNum type="arabicPeriod"/>
            </a:pPr>
            <a:r>
              <a:rPr lang="sl-SI" dirty="0" smtClean="0"/>
              <a:t>3 ali več avtorjev</a:t>
            </a:r>
          </a:p>
          <a:p>
            <a:pPr marL="342900" indent="-342900">
              <a:buFont typeface="+mj-lt"/>
              <a:buAutoNum type="arabicPeriod"/>
            </a:pPr>
            <a:r>
              <a:rPr lang="sl-SI" dirty="0" smtClean="0"/>
              <a:t>Urednik ali prevajalec namesto avtorja</a:t>
            </a:r>
            <a:endParaRPr lang="sl-SI" dirty="0"/>
          </a:p>
        </p:txBody>
      </p:sp>
      <p:sp>
        <p:nvSpPr>
          <p:cNvPr id="11" name="Left Arrow 10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13" name="Horizontal Scroll 12">
            <a:hlinkClick r:id="rId3" action="ppaction://hlinksldjump"/>
          </p:cNvPr>
          <p:cNvSpPr/>
          <p:nvPr/>
        </p:nvSpPr>
        <p:spPr>
          <a:xfrm>
            <a:off x="7470474" y="5710687"/>
            <a:ext cx="3752491" cy="114731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Algerian" panose="04020705040A02060702" pitchFamily="82" charset="0"/>
              </a:rPr>
              <a:t>Tvorjenje kratke oblike</a:t>
            </a:r>
            <a:endParaRPr lang="sl-SI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21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Bibliografija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V abecednem vrstnem redu po priimkih avtorjev ali (če niso znani) naslovu ali (če tudi tega ni) opisni frazi.</a:t>
            </a:r>
          </a:p>
          <a:p>
            <a:r>
              <a:rPr lang="sl-SI" sz="2400" dirty="0" smtClean="0"/>
              <a:t>Lahko se jo razdeli na več delov, če:</a:t>
            </a:r>
          </a:p>
          <a:p>
            <a:pPr lvl="1"/>
            <a:r>
              <a:rPr lang="sl-SI" sz="2200" dirty="0" smtClean="0"/>
              <a:t>vsebuje rokopisna dela, arhivske zbirke in podobno,</a:t>
            </a:r>
          </a:p>
          <a:p>
            <a:pPr lvl="1"/>
            <a:r>
              <a:rPr lang="sl-SI" sz="2200" dirty="0" smtClean="0"/>
              <a:t>mora bralec na hitro videti razliko med različnimi vrstami del,</a:t>
            </a:r>
          </a:p>
          <a:p>
            <a:pPr lvl="1"/>
            <a:r>
              <a:rPr lang="sl-SI" sz="2200" dirty="0" smtClean="0"/>
              <a:t>je bibliografija prvotno namenjena kot vodilo k dodatnemu branju. </a:t>
            </a:r>
          </a:p>
          <a:p>
            <a:r>
              <a:rPr lang="sl-SI" sz="2400" dirty="0" smtClean="0"/>
              <a:t>Posamezne dele bibliografije je treba označiti (podnaslov).</a:t>
            </a:r>
          </a:p>
          <a:p>
            <a:endParaRPr lang="sl-SI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9128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Bibliografija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sz="2400" dirty="0"/>
              <a:t>Če </a:t>
            </a:r>
            <a:r>
              <a:rPr lang="sl-SI" sz="2400" dirty="0" smtClean="0"/>
              <a:t>imamo več del z istim imenom avtorja, </a:t>
            </a:r>
            <a:r>
              <a:rPr lang="sl-SI" sz="2400" dirty="0"/>
              <a:t>je delo z enim avtorjem pred delom z več avtorji.</a:t>
            </a:r>
          </a:p>
          <a:p>
            <a:r>
              <a:rPr lang="sl-SI" sz="2400" dirty="0" smtClean="0"/>
              <a:t>Če imata oba dela več avtorjev in je ime prvih isti, se razvrstita </a:t>
            </a:r>
            <a:r>
              <a:rPr lang="sl-SI" sz="2400" b="1" dirty="0" smtClean="0"/>
              <a:t>po </a:t>
            </a:r>
            <a:r>
              <a:rPr lang="sl-SI" sz="2400" b="1" u="sng" dirty="0" smtClean="0"/>
              <a:t>priimkih soavtorjev</a:t>
            </a:r>
            <a:r>
              <a:rPr lang="sl-SI" sz="2400" b="1" dirty="0" smtClean="0"/>
              <a:t>, čeprav imena in </a:t>
            </a:r>
            <a:r>
              <a:rPr lang="sl-SI" sz="2400" b="1" u="sng" dirty="0" smtClean="0"/>
              <a:t>priimki soavtorjev niso obrnjeni</a:t>
            </a:r>
            <a:r>
              <a:rPr lang="sl-SI" sz="2400" u="sng" dirty="0" smtClean="0"/>
              <a:t>!</a:t>
            </a:r>
          </a:p>
          <a:p>
            <a:pPr lvl="1"/>
            <a:r>
              <a:rPr lang="sl-SI" sz="2200" dirty="0" smtClean="0"/>
              <a:t>Primer:</a:t>
            </a:r>
          </a:p>
          <a:p>
            <a:pPr marL="914400" lvl="2" indent="0">
              <a:buNone/>
            </a:pPr>
            <a:r>
              <a:rPr lang="sl-SI" sz="2000" dirty="0" smtClean="0"/>
              <a:t>Brooks, Daniel R. in Deborah A. </a:t>
            </a:r>
            <a:r>
              <a:rPr lang="sl-SI" sz="2000" dirty="0" err="1" smtClean="0"/>
              <a:t>McLennan</a:t>
            </a:r>
            <a:r>
              <a:rPr lang="sl-SI" sz="2000" dirty="0" smtClean="0"/>
              <a:t>. </a:t>
            </a:r>
            <a:r>
              <a:rPr lang="sl-SI" sz="2000" i="1" dirty="0" err="1" smtClean="0"/>
              <a:t>The</a:t>
            </a:r>
            <a:r>
              <a:rPr lang="sl-SI" sz="2000" i="1" dirty="0" smtClean="0"/>
              <a:t> Nature </a:t>
            </a:r>
            <a:r>
              <a:rPr lang="sl-SI" sz="2000" i="1" dirty="0" err="1" smtClean="0"/>
              <a:t>of</a:t>
            </a:r>
            <a:r>
              <a:rPr lang="sl-SI" sz="2000" i="1" dirty="0" smtClean="0"/>
              <a:t> </a:t>
            </a:r>
            <a:r>
              <a:rPr lang="sl-SI" sz="2000" i="1" dirty="0" err="1" smtClean="0"/>
              <a:t>Diversity</a:t>
            </a:r>
            <a:r>
              <a:rPr lang="sl-SI" sz="2000" i="1" dirty="0" smtClean="0"/>
              <a:t>: An </a:t>
            </a:r>
            <a:r>
              <a:rPr lang="sl-SI" sz="2000" i="1" dirty="0" err="1" smtClean="0"/>
              <a:t>Evolutionary</a:t>
            </a:r>
            <a:r>
              <a:rPr lang="sl-SI" sz="2000" i="1" dirty="0" smtClean="0"/>
              <a:t> </a:t>
            </a:r>
            <a:r>
              <a:rPr lang="sl-SI" sz="2000" i="1" dirty="0" err="1" smtClean="0"/>
              <a:t>Voyage</a:t>
            </a:r>
            <a:r>
              <a:rPr lang="sl-SI" sz="2000" i="1" dirty="0" smtClean="0"/>
              <a:t> </a:t>
            </a:r>
            <a:r>
              <a:rPr lang="sl-SI" sz="2000" i="1" dirty="0" err="1" smtClean="0"/>
              <a:t>of</a:t>
            </a:r>
            <a:r>
              <a:rPr lang="sl-SI" sz="2000" i="1" dirty="0" smtClean="0"/>
              <a:t> </a:t>
            </a:r>
            <a:r>
              <a:rPr lang="sl-SI" sz="2000" i="1" dirty="0" err="1" smtClean="0"/>
              <a:t>Discovery</a:t>
            </a:r>
            <a:r>
              <a:rPr lang="sl-SI" sz="2000" i="1" dirty="0" smtClean="0"/>
              <a:t>.</a:t>
            </a:r>
            <a:r>
              <a:rPr lang="sl-SI" sz="2000" dirty="0" smtClean="0"/>
              <a:t> Chicago: </a:t>
            </a:r>
            <a:r>
              <a:rPr lang="sl-SI" sz="2000" dirty="0" err="1" smtClean="0"/>
              <a:t>University</a:t>
            </a:r>
            <a:r>
              <a:rPr lang="sl-SI" sz="2000" dirty="0" smtClean="0"/>
              <a:t> </a:t>
            </a:r>
            <a:r>
              <a:rPr lang="sl-SI" sz="2000" dirty="0" err="1" smtClean="0"/>
              <a:t>of</a:t>
            </a:r>
            <a:r>
              <a:rPr lang="sl-SI" sz="2000" dirty="0" smtClean="0"/>
              <a:t> Chicago </a:t>
            </a:r>
            <a:r>
              <a:rPr lang="sl-SI" sz="2000" dirty="0" err="1" smtClean="0"/>
              <a:t>Press</a:t>
            </a:r>
            <a:r>
              <a:rPr lang="sl-SI" sz="2000" dirty="0" smtClean="0"/>
              <a:t>, 2002.</a:t>
            </a:r>
          </a:p>
          <a:p>
            <a:pPr marL="914400" lvl="2" indent="0">
              <a:buNone/>
            </a:pPr>
            <a:r>
              <a:rPr lang="sl-SI" sz="2000" dirty="0"/>
              <a:t>Brooks, Daniel R. </a:t>
            </a:r>
            <a:r>
              <a:rPr lang="sl-SI" sz="2000" dirty="0" smtClean="0"/>
              <a:t>in E. O. </a:t>
            </a:r>
            <a:r>
              <a:rPr lang="sl-SI" sz="2000" dirty="0" err="1" smtClean="0"/>
              <a:t>Wiley</a:t>
            </a:r>
            <a:r>
              <a:rPr lang="sl-SI" sz="2000" dirty="0" smtClean="0"/>
              <a:t>. </a:t>
            </a:r>
            <a:r>
              <a:rPr lang="sl-SI" sz="2000" i="1" dirty="0" err="1" smtClean="0"/>
              <a:t>Evolution</a:t>
            </a:r>
            <a:r>
              <a:rPr lang="sl-SI" sz="2000" i="1" dirty="0" smtClean="0"/>
              <a:t> as </a:t>
            </a:r>
            <a:r>
              <a:rPr lang="sl-SI" sz="2000" i="1" dirty="0" err="1" smtClean="0"/>
              <a:t>Entropy</a:t>
            </a:r>
            <a:r>
              <a:rPr lang="sl-SI" sz="2000" dirty="0" smtClean="0"/>
              <a:t>. 2. izdaja. Chicago: </a:t>
            </a:r>
            <a:r>
              <a:rPr lang="sl-SI" sz="2000" dirty="0" err="1" smtClean="0"/>
              <a:t>University</a:t>
            </a:r>
            <a:r>
              <a:rPr lang="sl-SI" sz="2000" dirty="0" smtClean="0"/>
              <a:t> </a:t>
            </a:r>
            <a:r>
              <a:rPr lang="sl-SI" sz="2000" dirty="0" err="1" smtClean="0"/>
              <a:t>of</a:t>
            </a:r>
            <a:r>
              <a:rPr lang="sl-SI" sz="2000" dirty="0" smtClean="0"/>
              <a:t> Chicago </a:t>
            </a:r>
            <a:r>
              <a:rPr lang="sl-SI" sz="2000" dirty="0" err="1" smtClean="0"/>
              <a:t>Press</a:t>
            </a:r>
            <a:r>
              <a:rPr lang="sl-SI" sz="2000" dirty="0" smtClean="0"/>
              <a:t>, 1986.</a:t>
            </a:r>
            <a:endParaRPr lang="sl-SI" sz="20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0802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Avtorjevo ime in naslovi</a:t>
            </a:r>
            <a:endParaRPr lang="sl-SI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147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Avtorjevo ime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Načeloma navajamo imena tako, kot so dana na naslovnici ali začetku članka ipd.</a:t>
            </a:r>
          </a:p>
          <a:p>
            <a:r>
              <a:rPr lang="sl-SI" sz="2400" dirty="0" smtClean="0"/>
              <a:t>Izjeme:</a:t>
            </a:r>
            <a:br>
              <a:rPr lang="sl-SI" sz="2400" dirty="0" smtClean="0"/>
            </a:br>
            <a:r>
              <a:rPr lang="sl-SI" sz="2400" dirty="0" smtClean="0"/>
              <a:t>če avtor na enem delu uporablja polno ime in na drugem le začetnico, oba navedemo na isti način (raje s polnim imenom).</a:t>
            </a:r>
            <a:br>
              <a:rPr lang="sl-SI" sz="2400" dirty="0" smtClean="0"/>
            </a:b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 smtClean="0"/>
              <a:t>če avtorji stalno uporabljajo začetnice, jih tako navajamo (npr. C. S. Lewis, J. D. </a:t>
            </a:r>
            <a:r>
              <a:rPr lang="sl-SI" sz="2400" dirty="0" err="1" smtClean="0"/>
              <a:t>Salinger</a:t>
            </a:r>
            <a:r>
              <a:rPr lang="sl-SI" sz="2400" dirty="0" smtClean="0"/>
              <a:t>…)</a:t>
            </a:r>
            <a:endParaRPr lang="sl-SI" sz="24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9422479" y="2898475"/>
            <a:ext cx="1970579" cy="10610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Algerian" panose="04020705040A02060702" pitchFamily="82" charset="0"/>
              </a:rPr>
              <a:t>Primeri</a:t>
            </a:r>
            <a:endParaRPr lang="sl-SI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7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Avtorjevo ime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928388"/>
            <a:ext cx="10554574" cy="4929612"/>
          </a:xfrm>
        </p:spPr>
        <p:txBody>
          <a:bodyPr>
            <a:normAutofit lnSpcReduction="10000"/>
          </a:bodyPr>
          <a:lstStyle/>
          <a:p>
            <a:r>
              <a:rPr lang="sl-SI" sz="2400" dirty="0" smtClean="0"/>
              <a:t>Če avtor ni znan, se navedba (tudi pri sklicu) začne z naslovom, v angleških delih se členi (a, </a:t>
            </a:r>
            <a:r>
              <a:rPr lang="sl-SI" sz="2400" dirty="0" err="1" smtClean="0"/>
              <a:t>an</a:t>
            </a:r>
            <a:r>
              <a:rPr lang="sl-SI" sz="2400" dirty="0" smtClean="0"/>
              <a:t>, </a:t>
            </a:r>
            <a:r>
              <a:rPr lang="sl-SI" sz="2400" dirty="0" err="1" smtClean="0"/>
              <a:t>the</a:t>
            </a:r>
            <a:r>
              <a:rPr lang="sl-SI" sz="2400" dirty="0" smtClean="0"/>
              <a:t>) pri razvrščanju v abecedni vrstni red ignorirajo.</a:t>
            </a:r>
          </a:p>
          <a:p>
            <a:r>
              <a:rPr lang="sl-SI" sz="2400" dirty="0" smtClean="0"/>
              <a:t>Namesto imena se navaja »anonimno«, če:</a:t>
            </a:r>
          </a:p>
          <a:p>
            <a:pPr lvl="1"/>
            <a:r>
              <a:rPr lang="sl-SI" sz="2200" dirty="0" smtClean="0"/>
              <a:t>imamo več anonimnih del,</a:t>
            </a:r>
          </a:p>
          <a:p>
            <a:pPr lvl="1"/>
            <a:r>
              <a:rPr lang="sl-SI" sz="2200" dirty="0" smtClean="0"/>
              <a:t>je na mestu avtorja v samem delu napisano anonimno (na naslovnici ali vrhu članka)</a:t>
            </a:r>
          </a:p>
          <a:p>
            <a:r>
              <a:rPr lang="sl-SI" sz="2400" dirty="0" smtClean="0"/>
              <a:t>Če avtor uporablja psevdonim in resnično ime ni znano, to označimo v oglatih oklepajih.</a:t>
            </a:r>
          </a:p>
          <a:p>
            <a:r>
              <a:rPr lang="sl-SI" sz="2400" dirty="0" smtClean="0"/>
              <a:t>Če se psevdonim splošno rabi, se ga smatra kot pravo ime; če je resnično ime znano, ga lahko dodamo v oglatih oklepajih. Pravo ime uporabimo na prvem mestu, če je bolj znano od psevdonima.</a:t>
            </a:r>
            <a:endParaRPr lang="sl-SI" sz="24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9402707" y="2898475"/>
            <a:ext cx="1970579" cy="10610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Algerian" panose="04020705040A02060702" pitchFamily="82" charset="0"/>
              </a:rPr>
              <a:t>Primeri</a:t>
            </a:r>
            <a:endParaRPr lang="sl-SI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12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Primeri (za bibliografijo)</a:t>
            </a:r>
            <a:endParaRPr lang="sl-SI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1892174"/>
            <a:ext cx="3295544" cy="3968877"/>
          </a:xfrm>
        </p:spPr>
        <p:txBody>
          <a:bodyPr>
            <a:normAutofit/>
          </a:bodyPr>
          <a:lstStyle/>
          <a:p>
            <a:r>
              <a:rPr lang="sl-SI" sz="2000" dirty="0" smtClean="0"/>
              <a:t>Isto ime (prvega) avtorja</a:t>
            </a:r>
            <a:br>
              <a:rPr lang="sl-SI" sz="2000" dirty="0" smtClean="0"/>
            </a:br>
            <a:endParaRPr lang="sl-SI" sz="2000" dirty="0" smtClean="0"/>
          </a:p>
          <a:p>
            <a:r>
              <a:rPr lang="sl-SI" sz="2000" dirty="0" smtClean="0"/>
              <a:t>Anonimno</a:t>
            </a:r>
            <a:br>
              <a:rPr lang="sl-SI" sz="2000" dirty="0" smtClean="0"/>
            </a:b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000" dirty="0" smtClean="0"/>
              <a:t/>
            </a:r>
            <a:br>
              <a:rPr lang="sl-SI" sz="2000" dirty="0" smtClean="0"/>
            </a:br>
            <a:endParaRPr lang="sl-SI" sz="2000" dirty="0" smtClean="0"/>
          </a:p>
          <a:p>
            <a:r>
              <a:rPr lang="sl-SI" sz="2000" dirty="0" smtClean="0"/>
              <a:t>Psevdonimi</a:t>
            </a:r>
            <a:endParaRPr lang="sl-SI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295545" y="1892174"/>
            <a:ext cx="8086454" cy="4965826"/>
          </a:xfrm>
        </p:spPr>
        <p:txBody>
          <a:bodyPr>
            <a:normAutofit/>
          </a:bodyPr>
          <a:lstStyle/>
          <a:p>
            <a:r>
              <a:rPr lang="sl-SI" sz="2000" dirty="0" smtClean="0"/>
              <a:t>Brooks, Daniel R. in Deborah A. </a:t>
            </a:r>
            <a:r>
              <a:rPr lang="sl-SI" sz="2000" dirty="0" err="1" smtClean="0"/>
              <a:t>Mc.Lennan</a:t>
            </a:r>
            <a:r>
              <a:rPr lang="sl-SI" sz="2000" dirty="0" smtClean="0"/>
              <a:t>. </a:t>
            </a:r>
            <a:r>
              <a:rPr lang="sl-SI" sz="2000" i="1" dirty="0" err="1" smtClean="0"/>
              <a:t>The</a:t>
            </a:r>
            <a:r>
              <a:rPr lang="sl-SI" sz="2000" i="1" dirty="0" smtClean="0"/>
              <a:t> Nature </a:t>
            </a:r>
            <a:r>
              <a:rPr lang="sl-SI" sz="2000" i="1" dirty="0" err="1" smtClean="0"/>
              <a:t>of</a:t>
            </a:r>
            <a:r>
              <a:rPr lang="sl-SI" sz="2000" i="1" dirty="0" smtClean="0"/>
              <a:t>…</a:t>
            </a:r>
            <a:br>
              <a:rPr lang="sl-SI" sz="2000" i="1" dirty="0" smtClean="0"/>
            </a:br>
            <a:r>
              <a:rPr lang="sl-SI" sz="2000" dirty="0" smtClean="0"/>
              <a:t>Brooks, Daniel R. in A. O. </a:t>
            </a:r>
            <a:r>
              <a:rPr lang="sl-SI" sz="2000" dirty="0" err="1" smtClean="0"/>
              <a:t>Wiley</a:t>
            </a:r>
            <a:r>
              <a:rPr lang="sl-SI" sz="2000" dirty="0" smtClean="0"/>
              <a:t>. </a:t>
            </a:r>
            <a:r>
              <a:rPr lang="sl-SI" sz="2000" i="1" dirty="0" err="1" smtClean="0"/>
              <a:t>Evolution</a:t>
            </a:r>
            <a:r>
              <a:rPr lang="sl-SI" sz="2000" i="1" dirty="0" smtClean="0"/>
              <a:t> as </a:t>
            </a:r>
            <a:r>
              <a:rPr lang="sl-SI" sz="2000" i="1" dirty="0" err="1" smtClean="0"/>
              <a:t>Entropy</a:t>
            </a:r>
            <a:r>
              <a:rPr lang="sl-SI" sz="2000" dirty="0" smtClean="0"/>
              <a:t>…</a:t>
            </a:r>
            <a:br>
              <a:rPr lang="sl-SI" sz="2000" dirty="0" smtClean="0"/>
            </a:br>
            <a:endParaRPr lang="sl-SI" sz="2000" dirty="0" smtClean="0"/>
          </a:p>
          <a:p>
            <a:r>
              <a:rPr lang="sl-SI" sz="2000" dirty="0" smtClean="0"/>
              <a:t>Anonimno. </a:t>
            </a:r>
            <a:r>
              <a:rPr lang="sl-SI" sz="2000" i="1" dirty="0" err="1" smtClean="0"/>
              <a:t>Stanze</a:t>
            </a:r>
            <a:r>
              <a:rPr lang="sl-SI" sz="2000" i="1" dirty="0" smtClean="0"/>
              <a:t> in </a:t>
            </a:r>
            <a:r>
              <a:rPr lang="sl-SI" sz="2000" i="1" dirty="0" err="1" smtClean="0"/>
              <a:t>lode</a:t>
            </a:r>
            <a:r>
              <a:rPr lang="sl-SI" sz="2000" i="1" dirty="0" smtClean="0"/>
              <a:t> </a:t>
            </a:r>
            <a:r>
              <a:rPr lang="sl-SI" sz="2000" i="1" dirty="0" err="1" smtClean="0"/>
              <a:t>della</a:t>
            </a:r>
            <a:r>
              <a:rPr lang="sl-SI" sz="2000" i="1" dirty="0" smtClean="0"/>
              <a:t> donna </a:t>
            </a:r>
            <a:r>
              <a:rPr lang="sl-SI" sz="2000" i="1" dirty="0" err="1" smtClean="0"/>
              <a:t>brutta</a:t>
            </a:r>
            <a:r>
              <a:rPr lang="sl-SI" sz="2000" i="1" dirty="0" smtClean="0"/>
              <a:t>. </a:t>
            </a:r>
            <a:r>
              <a:rPr lang="sl-SI" sz="2000" dirty="0" smtClean="0"/>
              <a:t>Firence, 1547.</a:t>
            </a:r>
            <a:br>
              <a:rPr lang="sl-SI" sz="2000" dirty="0" smtClean="0"/>
            </a:br>
            <a:r>
              <a:rPr lang="sl-SI" sz="2000" dirty="0" smtClean="0"/>
              <a:t>Anonimno. </a:t>
            </a:r>
            <a:r>
              <a:rPr lang="sl-SI" sz="2000" i="1" dirty="0" smtClean="0"/>
              <a:t>A </a:t>
            </a:r>
            <a:r>
              <a:rPr lang="sl-SI" sz="2000" i="1" dirty="0" err="1" smtClean="0"/>
              <a:t>True</a:t>
            </a:r>
            <a:r>
              <a:rPr lang="sl-SI" sz="2000" i="1" dirty="0" smtClean="0"/>
              <a:t> </a:t>
            </a:r>
            <a:r>
              <a:rPr lang="sl-SI" sz="2000" i="1" dirty="0" err="1" smtClean="0"/>
              <a:t>and</a:t>
            </a:r>
            <a:r>
              <a:rPr lang="sl-SI" sz="2000" i="1" dirty="0" smtClean="0"/>
              <a:t> </a:t>
            </a:r>
            <a:r>
              <a:rPr lang="sl-SI" sz="2000" i="1" dirty="0" err="1" smtClean="0"/>
              <a:t>Sincere</a:t>
            </a:r>
            <a:r>
              <a:rPr lang="sl-SI" sz="2000" i="1" dirty="0" smtClean="0"/>
              <a:t> </a:t>
            </a:r>
            <a:r>
              <a:rPr lang="sl-SI" sz="2000" i="1" dirty="0" err="1" smtClean="0"/>
              <a:t>Declaration</a:t>
            </a:r>
            <a:r>
              <a:rPr lang="sl-SI" sz="2000" i="1" dirty="0" smtClean="0"/>
              <a:t>… </a:t>
            </a:r>
            <a:r>
              <a:rPr lang="sl-SI" sz="2000" dirty="0" smtClean="0">
                <a:solidFill>
                  <a:srgbClr val="FF0000"/>
                </a:solidFill>
              </a:rPr>
              <a:t>(več del z neznanim avtorjem.)</a:t>
            </a:r>
            <a:r>
              <a:rPr lang="sl-SI" sz="2000" i="1" dirty="0" smtClean="0">
                <a:solidFill>
                  <a:srgbClr val="FF0000"/>
                </a:solidFill>
              </a:rPr>
              <a:t/>
            </a:r>
            <a:br>
              <a:rPr lang="sl-SI" sz="2000" i="1" dirty="0" smtClean="0">
                <a:solidFill>
                  <a:srgbClr val="FF0000"/>
                </a:solidFill>
              </a:rPr>
            </a:br>
            <a:endParaRPr lang="sl-SI" sz="2000" i="1" dirty="0" smtClean="0">
              <a:solidFill>
                <a:srgbClr val="FF0000"/>
              </a:solidFill>
            </a:endParaRPr>
          </a:p>
          <a:p>
            <a:r>
              <a:rPr lang="sl-SI" sz="2000" dirty="0" smtClean="0"/>
              <a:t>AK </a:t>
            </a:r>
            <a:r>
              <a:rPr lang="sl-SI" sz="2000" dirty="0" err="1" smtClean="0"/>
              <a:t>Muckraker</a:t>
            </a:r>
            <a:r>
              <a:rPr lang="sl-SI" sz="2000" dirty="0" smtClean="0"/>
              <a:t> [psevdonim]. … </a:t>
            </a:r>
            <a:r>
              <a:rPr lang="sl-SI" sz="2000" dirty="0" smtClean="0">
                <a:solidFill>
                  <a:srgbClr val="FF0000"/>
                </a:solidFill>
              </a:rPr>
              <a:t>(ni jasno, da ni pravo ime.)</a:t>
            </a:r>
            <a:br>
              <a:rPr lang="sl-SI" sz="2000" dirty="0" smtClean="0">
                <a:solidFill>
                  <a:srgbClr val="FF0000"/>
                </a:solidFill>
              </a:rPr>
            </a:br>
            <a:r>
              <a:rPr lang="sl-SI" sz="2000" dirty="0" smtClean="0"/>
              <a:t>Twain, Mark. [Samuel </a:t>
            </a:r>
            <a:r>
              <a:rPr lang="sl-SI" sz="2000" dirty="0" err="1" smtClean="0"/>
              <a:t>Langhorne</a:t>
            </a:r>
            <a:r>
              <a:rPr lang="sl-SI" sz="2000" dirty="0" smtClean="0"/>
              <a:t> </a:t>
            </a:r>
            <a:r>
              <a:rPr lang="sl-SI" sz="2000" dirty="0" err="1" smtClean="0"/>
              <a:t>Clemens</a:t>
            </a:r>
            <a:r>
              <a:rPr lang="sl-SI" sz="2000" dirty="0" smtClean="0"/>
              <a:t>] … </a:t>
            </a:r>
            <a:r>
              <a:rPr lang="sl-SI" sz="2000" dirty="0" smtClean="0">
                <a:solidFill>
                  <a:srgbClr val="FF0000"/>
                </a:solidFill>
              </a:rPr>
              <a:t>(Psevdonim smatran kot pravo ime in pravo ime dodano.)</a:t>
            </a:r>
            <a:r>
              <a:rPr lang="sl-SI" dirty="0" smtClean="0">
                <a:solidFill>
                  <a:srgbClr val="FF0000"/>
                </a:solidFill>
              </a:rPr>
              <a:t/>
            </a:r>
            <a:br>
              <a:rPr lang="sl-SI" dirty="0" smtClean="0">
                <a:solidFill>
                  <a:srgbClr val="FF0000"/>
                </a:solidFill>
              </a:rPr>
            </a:br>
            <a:r>
              <a:rPr lang="sl-SI" dirty="0" err="1" smtClean="0"/>
              <a:t>Brontë</a:t>
            </a:r>
            <a:r>
              <a:rPr lang="sl-SI" dirty="0" smtClean="0"/>
              <a:t>, </a:t>
            </a:r>
            <a:r>
              <a:rPr lang="sl-SI" dirty="0" err="1" smtClean="0"/>
              <a:t>Charlotte</a:t>
            </a:r>
            <a:r>
              <a:rPr lang="sl-SI" dirty="0" smtClean="0"/>
              <a:t>. </a:t>
            </a:r>
            <a:r>
              <a:rPr lang="sl-SI" i="1" dirty="0" smtClean="0"/>
              <a:t>Jane </a:t>
            </a:r>
            <a:r>
              <a:rPr lang="sl-SI" i="1" dirty="0" err="1" smtClean="0"/>
              <a:t>Eyre</a:t>
            </a:r>
            <a:r>
              <a:rPr lang="sl-SI" dirty="0" smtClean="0"/>
              <a:t>. London, 1847. </a:t>
            </a:r>
            <a:r>
              <a:rPr lang="sl-SI" dirty="0" smtClean="0">
                <a:solidFill>
                  <a:srgbClr val="FF0000"/>
                </a:solidFill>
              </a:rPr>
              <a:t>(pravo ime bolj znano od psevdonima.)</a:t>
            </a:r>
            <a:br>
              <a:rPr lang="sl-SI" dirty="0" smtClean="0">
                <a:solidFill>
                  <a:srgbClr val="FF0000"/>
                </a:solidFill>
              </a:rPr>
            </a:br>
            <a:r>
              <a:rPr lang="sl-SI" dirty="0" err="1"/>
              <a:t>Brontë</a:t>
            </a:r>
            <a:r>
              <a:rPr lang="sl-SI" dirty="0"/>
              <a:t>, </a:t>
            </a:r>
            <a:r>
              <a:rPr lang="sl-SI" dirty="0" err="1"/>
              <a:t>Charlotte</a:t>
            </a:r>
            <a:r>
              <a:rPr lang="sl-SI" dirty="0" smtClean="0"/>
              <a:t>. [</a:t>
            </a:r>
            <a:r>
              <a:rPr lang="sl-SI" dirty="0" err="1" smtClean="0"/>
              <a:t>Currer</a:t>
            </a:r>
            <a:r>
              <a:rPr lang="sl-SI" dirty="0" smtClean="0"/>
              <a:t> Bell, psevdonim]. </a:t>
            </a:r>
            <a:r>
              <a:rPr lang="sl-SI" i="1" dirty="0" smtClean="0"/>
              <a:t>Jane </a:t>
            </a:r>
            <a:r>
              <a:rPr lang="sl-SI" i="1" dirty="0" err="1" smtClean="0"/>
              <a:t>Eyre</a:t>
            </a:r>
            <a:r>
              <a:rPr lang="sl-SI" i="1" dirty="0" smtClean="0"/>
              <a:t>.</a:t>
            </a:r>
            <a:r>
              <a:rPr lang="sl-SI" dirty="0" smtClean="0"/>
              <a:t> … </a:t>
            </a:r>
            <a:r>
              <a:rPr lang="sl-SI" dirty="0" smtClean="0">
                <a:solidFill>
                  <a:srgbClr val="FF0000"/>
                </a:solidFill>
              </a:rPr>
              <a:t>(psevdonim dodan po želji.)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4586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80559"/>
            <a:ext cx="10554574" cy="4977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 smtClean="0"/>
              <a:t>Prvi del: splošne informacije</a:t>
            </a:r>
          </a:p>
          <a:p>
            <a:r>
              <a:rPr lang="sl-SI" dirty="0" smtClean="0">
                <a:hlinkClick r:id="rId2" action="ppaction://hlinksldjump"/>
              </a:rPr>
              <a:t>Osnovne informacije</a:t>
            </a:r>
            <a:endParaRPr lang="sl-SI" dirty="0" smtClean="0"/>
          </a:p>
          <a:p>
            <a:r>
              <a:rPr lang="sl-SI" dirty="0" smtClean="0">
                <a:hlinkClick r:id="rId3" action="ppaction://hlinksldjump"/>
              </a:rPr>
              <a:t>Osnovni format </a:t>
            </a:r>
            <a:endParaRPr lang="sl-SI" dirty="0" smtClean="0"/>
          </a:p>
          <a:p>
            <a:r>
              <a:rPr lang="sl-SI" dirty="0" smtClean="0">
                <a:hlinkClick r:id="rId4" action="ppaction://hlinksldjump"/>
              </a:rPr>
              <a:t>Skrajšan sistem</a:t>
            </a:r>
            <a:endParaRPr lang="sl-SI" dirty="0" smtClean="0"/>
          </a:p>
          <a:p>
            <a:r>
              <a:rPr lang="sl-SI" dirty="0" smtClean="0">
                <a:hlinkClick r:id="rId5" action="ppaction://hlinksldjump"/>
              </a:rPr>
              <a:t>Variacije: urednik namesto avtorja; več avtorjev; avtor z urednikom in/ali prevajalcem</a:t>
            </a:r>
            <a:endParaRPr lang="sl-SI" dirty="0" smtClean="0"/>
          </a:p>
          <a:p>
            <a:r>
              <a:rPr lang="sl-SI" dirty="0" smtClean="0">
                <a:hlinkClick r:id="rId6" action="ppaction://hlinksldjump"/>
              </a:rPr>
              <a:t>Tvorjenje kratke oblike</a:t>
            </a:r>
            <a:endParaRPr lang="sl-SI" dirty="0" smtClean="0"/>
          </a:p>
          <a:p>
            <a:r>
              <a:rPr lang="sl-SI" dirty="0" smtClean="0">
                <a:hlinkClick r:id="rId7" action="ppaction://hlinksldjump"/>
              </a:rPr>
              <a:t>O bibliografiji</a:t>
            </a:r>
            <a:endParaRPr lang="sl-SI" dirty="0" smtClean="0"/>
          </a:p>
          <a:p>
            <a:pPr marL="0" indent="0">
              <a:buNone/>
            </a:pPr>
            <a:r>
              <a:rPr lang="sl-SI" b="1" dirty="0" smtClean="0"/>
              <a:t>Drugi del: Avtorjevo ime in naslovi</a:t>
            </a:r>
          </a:p>
          <a:p>
            <a:r>
              <a:rPr lang="sl-SI" dirty="0" smtClean="0">
                <a:hlinkClick r:id="rId8" action="ppaction://hlinksldjump"/>
              </a:rPr>
              <a:t>Avtorjevo ime</a:t>
            </a:r>
            <a:r>
              <a:rPr lang="sl-SI" dirty="0" smtClean="0"/>
              <a:t> — </a:t>
            </a:r>
            <a:r>
              <a:rPr lang="sl-SI" dirty="0" smtClean="0">
                <a:hlinkClick r:id="rId9" action="ppaction://hlinksldjump"/>
              </a:rPr>
              <a:t>primeri za bibliografijo</a:t>
            </a:r>
            <a:endParaRPr lang="sl-SI" dirty="0" smtClean="0"/>
          </a:p>
          <a:p>
            <a:r>
              <a:rPr lang="sl-SI" dirty="0" smtClean="0">
                <a:hlinkClick r:id="rId10" action="ppaction://hlinksldjump"/>
              </a:rPr>
              <a:t>Naslovi</a:t>
            </a:r>
            <a:r>
              <a:rPr lang="sl-SI" dirty="0" smtClean="0"/>
              <a:t> — </a:t>
            </a:r>
            <a:r>
              <a:rPr lang="sl-SI" dirty="0" smtClean="0">
                <a:hlinkClick r:id="rId11" action="ppaction://hlinksldjump"/>
              </a:rPr>
              <a:t>primeri za bibliografijo</a:t>
            </a:r>
            <a:endParaRPr lang="sl-SI" dirty="0" smtClean="0"/>
          </a:p>
          <a:p>
            <a:pPr marL="0" indent="0">
              <a:buNone/>
            </a:pPr>
            <a:r>
              <a:rPr lang="sl-SI" b="1" dirty="0" smtClean="0">
                <a:hlinkClick r:id="rId12" action="ppaction://hlinksldjump"/>
              </a:rPr>
              <a:t>Tretji del: različne vrste literature in primeri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5255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Naslovi</a:t>
            </a:r>
            <a:endParaRPr lang="sl-SI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V kurzivi</a:t>
            </a:r>
            <a:r>
              <a:rPr lang="sl-SI" sz="2400" i="1" dirty="0" smtClean="0"/>
              <a:t> </a:t>
            </a:r>
            <a:r>
              <a:rPr lang="sl-SI" sz="2400" dirty="0" smtClean="0"/>
              <a:t>so naslovi: </a:t>
            </a:r>
            <a:r>
              <a:rPr lang="sl-SI" sz="2400" i="1" dirty="0" smtClean="0"/>
              <a:t>knjig, zbornikov, revij, časopisov, filmov, slik, blogov in video iger</a:t>
            </a:r>
            <a:r>
              <a:rPr lang="sl-SI" sz="2400" dirty="0" smtClean="0"/>
              <a:t>.</a:t>
            </a:r>
          </a:p>
          <a:p>
            <a:r>
              <a:rPr lang="sl-SI" sz="2400" dirty="0" smtClean="0"/>
              <a:t>V navednicah so: »podnaslovi znotraj večjih del – poglavja, naslovi člankov, naslovi pesmi znotraj zbirk…«</a:t>
            </a:r>
          </a:p>
          <a:p>
            <a:r>
              <a:rPr lang="sl-SI" sz="2400" dirty="0" smtClean="0"/>
              <a:t>Za nekatera dela, na primer naslove spletnih strani, ne uporabljamo ne navednic, ne kurzive.</a:t>
            </a:r>
            <a:endParaRPr lang="sl-SI" sz="24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9718213" y="5236233"/>
            <a:ext cx="1970579" cy="10610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Algerian" panose="04020705040A02060702" pitchFamily="82" charset="0"/>
              </a:rPr>
              <a:t>Primeri</a:t>
            </a:r>
            <a:endParaRPr lang="sl-SI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2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Naslovi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Velike in male črke sledijo izvirniku, na kar je treba biti pozoren pri delih v tujih jezikih.</a:t>
            </a:r>
          </a:p>
          <a:p>
            <a:r>
              <a:rPr lang="sl-SI" sz="2400" dirty="0" smtClean="0"/>
              <a:t>Če pa so v izvirniku cele besede v velikih tiskanih črkah (razen kratice), jih spremenimo in pazimo, da prva črka ostane velika (po potrebi).</a:t>
            </a:r>
          </a:p>
          <a:p>
            <a:r>
              <a:rPr lang="sl-SI" sz="2400" dirty="0" smtClean="0"/>
              <a:t>Z dvopičjem ločimo naslov in podnaslov. Če je v samem naslovu več podnaslovov, je pred prvim dvopičje, pred drugim pa podpičje.</a:t>
            </a:r>
            <a:endParaRPr lang="sl-SI" sz="24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9718213" y="5328273"/>
            <a:ext cx="1970579" cy="10610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Algerian" panose="04020705040A02060702" pitchFamily="82" charset="0"/>
              </a:rPr>
              <a:t>Primeri</a:t>
            </a:r>
            <a:endParaRPr lang="sl-SI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8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Naslovi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Citirani naslovi znotraj naslovov, ki jih mi citiramo so v »navednicah«.</a:t>
            </a:r>
          </a:p>
          <a:p>
            <a:r>
              <a:rPr lang="sl-SI" sz="2400" dirty="0" smtClean="0"/>
              <a:t>Imena vrst živali in rastlin, imena ladij, besede v drugem jeziku</a:t>
            </a:r>
            <a:r>
              <a:rPr lang="sl-SI" sz="2400" b="1" dirty="0" smtClean="0"/>
              <a:t>, ki so sicer v </a:t>
            </a:r>
            <a:r>
              <a:rPr lang="sl-SI" sz="2400" b="1" i="1" dirty="0" smtClean="0"/>
              <a:t>poševnicah</a:t>
            </a:r>
            <a:r>
              <a:rPr lang="sl-SI" sz="2400" b="1" dirty="0" smtClean="0"/>
              <a:t> v besedilu</a:t>
            </a:r>
            <a:r>
              <a:rPr lang="sl-SI" sz="2400" dirty="0" smtClean="0"/>
              <a:t>, so v naslovu pokončno. Če je cel naslov taka fraza, ga pustimo v poševnicah.</a:t>
            </a:r>
          </a:p>
          <a:p>
            <a:r>
              <a:rPr lang="sl-SI" sz="2400" dirty="0" smtClean="0"/>
              <a:t>Naslovi iz 18. stoletja in prej lahko ohranijo svoja prvotna ločila in črkovanje ter lahko jih skrajšamo tako, da vstavimo […].</a:t>
            </a:r>
          </a:p>
          <a:p>
            <a:r>
              <a:rPr lang="sl-SI" sz="2400" dirty="0" smtClean="0"/>
              <a:t>Če dodajamo prevod naslova, ga damo v oglate oklepaje za izvirnim naslovom, brez navednic in v navadni pisavi.</a:t>
            </a:r>
            <a:endParaRPr lang="sl-SI" sz="24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9718213" y="5328273"/>
            <a:ext cx="1970579" cy="10610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Algerian" panose="04020705040A02060702" pitchFamily="82" charset="0"/>
              </a:rPr>
              <a:t>Primeri</a:t>
            </a:r>
            <a:endParaRPr lang="sl-SI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4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Primeri (za bibliografijo)</a:t>
            </a:r>
            <a:endParaRPr lang="sl-SI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4294967295"/>
          </p:nvPr>
        </p:nvSpPr>
        <p:spPr>
          <a:xfrm>
            <a:off x="810000" y="1898304"/>
            <a:ext cx="10563225" cy="4959696"/>
          </a:xfrm>
        </p:spPr>
        <p:txBody>
          <a:bodyPr>
            <a:normAutofit fontScale="92500" lnSpcReduction="10000"/>
          </a:bodyPr>
          <a:lstStyle/>
          <a:p>
            <a:r>
              <a:rPr lang="sl-SI" sz="2400" dirty="0" smtClean="0">
                <a:solidFill>
                  <a:srgbClr val="FF0000"/>
                </a:solidFill>
              </a:rPr>
              <a:t>Podnaslov: </a:t>
            </a:r>
            <a:r>
              <a:rPr lang="sl-SI" sz="2400" dirty="0" err="1" smtClean="0"/>
              <a:t>Gladwell</a:t>
            </a:r>
            <a:r>
              <a:rPr lang="sl-SI" sz="2400" dirty="0" smtClean="0"/>
              <a:t>, </a:t>
            </a:r>
            <a:r>
              <a:rPr lang="sl-SI" sz="2400" dirty="0" err="1" smtClean="0"/>
              <a:t>Malcolm</a:t>
            </a:r>
            <a:r>
              <a:rPr lang="sl-SI" sz="2400" dirty="0" smtClean="0"/>
              <a:t>. </a:t>
            </a:r>
            <a:r>
              <a:rPr lang="sl-SI" sz="2400" i="1" dirty="0" smtClean="0"/>
              <a:t>David </a:t>
            </a:r>
            <a:r>
              <a:rPr lang="sl-SI" sz="2400" i="1" dirty="0" err="1" smtClean="0"/>
              <a:t>and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Goliath</a:t>
            </a:r>
            <a:r>
              <a:rPr lang="sl-SI" sz="2400" i="1" dirty="0" smtClean="0"/>
              <a:t>: </a:t>
            </a:r>
            <a:r>
              <a:rPr lang="sl-SI" sz="2400" i="1" dirty="0" err="1" smtClean="0"/>
              <a:t>Underdogs</a:t>
            </a:r>
            <a:r>
              <a:rPr lang="sl-SI" sz="2400" i="1" dirty="0" smtClean="0"/>
              <a:t>, </a:t>
            </a:r>
            <a:r>
              <a:rPr lang="sl-SI" sz="2400" i="1" dirty="0" err="1" smtClean="0"/>
              <a:t>Misfits</a:t>
            </a:r>
            <a:r>
              <a:rPr lang="sl-SI" sz="2400" i="1" dirty="0" smtClean="0"/>
              <a:t>, </a:t>
            </a:r>
            <a:r>
              <a:rPr lang="sl-SI" sz="2400" i="1" dirty="0" err="1" smtClean="0"/>
              <a:t>and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Art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of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Battling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Giants</a:t>
            </a:r>
            <a:r>
              <a:rPr lang="sl-SI" sz="2400" i="1" dirty="0" smtClean="0"/>
              <a:t>. </a:t>
            </a:r>
            <a:r>
              <a:rPr lang="sl-SI" sz="2400" dirty="0" smtClean="0"/>
              <a:t>New York: </a:t>
            </a:r>
            <a:r>
              <a:rPr lang="sl-SI" sz="2400" dirty="0" err="1" smtClean="0"/>
              <a:t>Little</a:t>
            </a:r>
            <a:r>
              <a:rPr lang="sl-SI" sz="2400" dirty="0" smtClean="0"/>
              <a:t>, Brown, 2013.</a:t>
            </a:r>
          </a:p>
          <a:p>
            <a:r>
              <a:rPr lang="sl-SI" sz="2400" dirty="0" smtClean="0">
                <a:solidFill>
                  <a:srgbClr val="FF0000"/>
                </a:solidFill>
              </a:rPr>
              <a:t>2 podnaslova: </a:t>
            </a:r>
            <a:r>
              <a:rPr lang="sl-SI" sz="2400" dirty="0" err="1" smtClean="0"/>
              <a:t>Sereny</a:t>
            </a:r>
            <a:r>
              <a:rPr lang="sl-SI" sz="2400" dirty="0" smtClean="0"/>
              <a:t>, </a:t>
            </a:r>
            <a:r>
              <a:rPr lang="sl-SI" sz="2400" dirty="0" err="1" smtClean="0"/>
              <a:t>Gitta</a:t>
            </a:r>
            <a:r>
              <a:rPr lang="sl-SI" sz="2400" dirty="0" smtClean="0"/>
              <a:t>. </a:t>
            </a:r>
            <a:r>
              <a:rPr lang="sl-SI" sz="2400" i="1" dirty="0" err="1" smtClean="0"/>
              <a:t>Cries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Unheard</a:t>
            </a:r>
            <a:r>
              <a:rPr lang="sl-SI" sz="2400" i="1" dirty="0" smtClean="0"/>
              <a:t>: </a:t>
            </a:r>
            <a:r>
              <a:rPr lang="sl-SI" sz="2400" i="1" dirty="0" err="1" smtClean="0"/>
              <a:t>Why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Children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Kill</a:t>
            </a:r>
            <a:r>
              <a:rPr lang="sl-SI" sz="2400" i="1" dirty="0" smtClean="0"/>
              <a:t>;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Story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of</a:t>
            </a:r>
            <a:r>
              <a:rPr lang="sl-SI" sz="2400" i="1" dirty="0" smtClean="0"/>
              <a:t> Mary Bell</a:t>
            </a:r>
            <a:r>
              <a:rPr lang="sl-SI" sz="2400" dirty="0" smtClean="0"/>
              <a:t>. New York: </a:t>
            </a:r>
            <a:r>
              <a:rPr lang="sl-SI" sz="2400" dirty="0" err="1" smtClean="0"/>
              <a:t>Metropolitan</a:t>
            </a:r>
            <a:r>
              <a:rPr lang="sl-SI" sz="2400" dirty="0" smtClean="0"/>
              <a:t> </a:t>
            </a:r>
            <a:r>
              <a:rPr lang="sl-SI" sz="2400" dirty="0" err="1" smtClean="0"/>
              <a:t>Books</a:t>
            </a:r>
            <a:r>
              <a:rPr lang="sl-SI" sz="2400" dirty="0" smtClean="0"/>
              <a:t> / Henry Holt, 1999.</a:t>
            </a:r>
          </a:p>
          <a:p>
            <a:r>
              <a:rPr lang="sl-SI" sz="2400" dirty="0" smtClean="0">
                <a:solidFill>
                  <a:srgbClr val="FF0000"/>
                </a:solidFill>
              </a:rPr>
              <a:t>Naslov v naslovu: </a:t>
            </a:r>
            <a:r>
              <a:rPr lang="sl-SI" sz="2400" dirty="0" err="1" smtClean="0"/>
              <a:t>McHugh</a:t>
            </a:r>
            <a:r>
              <a:rPr lang="sl-SI" sz="2400" dirty="0" smtClean="0"/>
              <a:t>, Roland. </a:t>
            </a:r>
            <a:r>
              <a:rPr lang="sl-SI" sz="2400" i="1" dirty="0" err="1" smtClean="0"/>
              <a:t>Annotations</a:t>
            </a:r>
            <a:r>
              <a:rPr lang="sl-SI" sz="2400" i="1" dirty="0" smtClean="0"/>
              <a:t> to »</a:t>
            </a:r>
            <a:r>
              <a:rPr lang="sl-SI" sz="2400" i="1" dirty="0" err="1" smtClean="0"/>
              <a:t>Finnegans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Wake</a:t>
            </a:r>
            <a:r>
              <a:rPr lang="sl-SI" sz="2400" i="1" dirty="0" smtClean="0"/>
              <a:t>«</a:t>
            </a:r>
            <a:r>
              <a:rPr lang="sl-SI" sz="2400" dirty="0" smtClean="0"/>
              <a:t>. Baltimore: John Hopkins </a:t>
            </a:r>
            <a:r>
              <a:rPr lang="sl-SI" sz="2400" dirty="0" err="1" smtClean="0"/>
              <a:t>University</a:t>
            </a:r>
            <a:r>
              <a:rPr lang="sl-SI" sz="2400" dirty="0" smtClean="0"/>
              <a:t> </a:t>
            </a:r>
            <a:r>
              <a:rPr lang="sl-SI" sz="2400" dirty="0" err="1" smtClean="0"/>
              <a:t>Press</a:t>
            </a:r>
            <a:r>
              <a:rPr lang="sl-SI" sz="2400" dirty="0" smtClean="0"/>
              <a:t>, 1980.</a:t>
            </a:r>
          </a:p>
          <a:p>
            <a:r>
              <a:rPr lang="sl-SI" sz="2400" dirty="0" smtClean="0">
                <a:solidFill>
                  <a:srgbClr val="FF0000"/>
                </a:solidFill>
              </a:rPr>
              <a:t>Besede v poševnicah: </a:t>
            </a:r>
            <a:r>
              <a:rPr lang="sl-SI" sz="2400" dirty="0" err="1" smtClean="0"/>
              <a:t>Stafford</a:t>
            </a:r>
            <a:r>
              <a:rPr lang="sl-SI" sz="2400" dirty="0" smtClean="0"/>
              <a:t>, Edward </a:t>
            </a:r>
            <a:r>
              <a:rPr lang="sl-SI" sz="2400" dirty="0" err="1" smtClean="0"/>
              <a:t>Peary</a:t>
            </a:r>
            <a:r>
              <a:rPr lang="sl-SI" sz="2400" dirty="0" smtClean="0"/>
              <a:t>.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Big E: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Story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of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USS </a:t>
            </a:r>
            <a:r>
              <a:rPr lang="sl-SI" sz="2400" dirty="0" err="1" smtClean="0"/>
              <a:t>Enterprise</a:t>
            </a:r>
            <a:r>
              <a:rPr lang="sl-SI" sz="2400" dirty="0" smtClean="0"/>
              <a:t>. New York: </a:t>
            </a:r>
            <a:r>
              <a:rPr lang="sl-SI" sz="2400" dirty="0" err="1" smtClean="0"/>
              <a:t>Random</a:t>
            </a:r>
            <a:r>
              <a:rPr lang="sl-SI" sz="2400" dirty="0" smtClean="0"/>
              <a:t> </a:t>
            </a:r>
            <a:r>
              <a:rPr lang="sl-SI" sz="2400" dirty="0" err="1" smtClean="0"/>
              <a:t>House</a:t>
            </a:r>
            <a:r>
              <a:rPr lang="sl-SI" sz="2400" dirty="0" smtClean="0"/>
              <a:t>, 1962.</a:t>
            </a:r>
          </a:p>
          <a:p>
            <a:r>
              <a:rPr lang="sl-SI" sz="2400" dirty="0" smtClean="0">
                <a:solidFill>
                  <a:srgbClr val="FF0000"/>
                </a:solidFill>
              </a:rPr>
              <a:t>Izjema za zgornji primer: </a:t>
            </a:r>
            <a:r>
              <a:rPr lang="sl-SI" sz="2400" dirty="0" smtClean="0"/>
              <a:t>Hume, Christine. </a:t>
            </a:r>
            <a:r>
              <a:rPr lang="sl-SI" sz="2400" i="1" dirty="0" err="1" smtClean="0"/>
              <a:t>Musica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domestica</a:t>
            </a:r>
            <a:r>
              <a:rPr lang="sl-SI" sz="2400" dirty="0" smtClean="0"/>
              <a:t>. Boston: </a:t>
            </a:r>
            <a:r>
              <a:rPr lang="sl-SI" sz="2400" dirty="0" err="1" smtClean="0"/>
              <a:t>Beacon</a:t>
            </a:r>
            <a:r>
              <a:rPr lang="sl-SI" sz="2400" dirty="0" smtClean="0"/>
              <a:t> </a:t>
            </a:r>
            <a:r>
              <a:rPr lang="sl-SI" sz="2400" dirty="0" err="1" smtClean="0"/>
              <a:t>Press</a:t>
            </a:r>
            <a:r>
              <a:rPr lang="sl-SI" sz="2400" dirty="0" smtClean="0"/>
              <a:t>, 2000.</a:t>
            </a:r>
          </a:p>
          <a:p>
            <a:r>
              <a:rPr lang="sl-SI" sz="2400" dirty="0" smtClean="0">
                <a:solidFill>
                  <a:srgbClr val="FF0000"/>
                </a:solidFill>
              </a:rPr>
              <a:t>Stara dela: </a:t>
            </a:r>
            <a:r>
              <a:rPr lang="sl-SI" sz="2400" dirty="0" err="1" smtClean="0"/>
              <a:t>Escalante</a:t>
            </a:r>
            <a:r>
              <a:rPr lang="sl-SI" sz="2400" dirty="0" smtClean="0"/>
              <a:t>, Bernardino. </a:t>
            </a:r>
            <a:r>
              <a:rPr lang="sl-SI" sz="2400" i="1" dirty="0" smtClean="0"/>
              <a:t>A </a:t>
            </a:r>
            <a:r>
              <a:rPr lang="sl-SI" sz="2400" i="1" dirty="0" err="1" smtClean="0"/>
              <a:t>discourse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of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Navigation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which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Portugales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doe</a:t>
            </a:r>
            <a:r>
              <a:rPr lang="sl-SI" sz="2400" i="1" dirty="0" smtClean="0"/>
              <a:t> make to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Realmes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and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Provinces</a:t>
            </a:r>
            <a:r>
              <a:rPr lang="sl-SI" sz="2400" i="1" dirty="0"/>
              <a:t> </a:t>
            </a:r>
            <a:r>
              <a:rPr lang="sl-SI" sz="2400" dirty="0" smtClean="0"/>
              <a:t>[…]. Prevedel John </a:t>
            </a:r>
            <a:r>
              <a:rPr lang="sl-SI" sz="2400" dirty="0" err="1" smtClean="0"/>
              <a:t>Frampton</a:t>
            </a:r>
            <a:r>
              <a:rPr lang="sl-SI" sz="2400" dirty="0" smtClean="0"/>
              <a:t>. London, 1579.</a:t>
            </a:r>
            <a:endParaRPr lang="sl-SI" sz="2400" dirty="0">
              <a:solidFill>
                <a:srgbClr val="FF0000"/>
              </a:solidFill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837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Različne vrste literature in primeri</a:t>
            </a:r>
            <a:endParaRPr lang="sl-SI" dirty="0"/>
          </a:p>
        </p:txBody>
      </p:sp>
      <p:sp>
        <p:nvSpPr>
          <p:cNvPr id="5" name="Subtitle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hlinkClick r:id="rId2" action="ppaction://hlinksldjump"/>
              </a:rPr>
              <a:t>Knjige</a:t>
            </a:r>
            <a:endParaRPr lang="sl-SI" dirty="0" smtClean="0"/>
          </a:p>
          <a:p>
            <a:r>
              <a:rPr lang="sl-SI" dirty="0" smtClean="0">
                <a:hlinkClick r:id="rId3" action="ppaction://hlinksldjump"/>
              </a:rPr>
              <a:t>E-knjige</a:t>
            </a:r>
            <a:endParaRPr lang="sl-SI" dirty="0" smtClean="0"/>
          </a:p>
          <a:p>
            <a:r>
              <a:rPr lang="sl-SI" dirty="0" smtClean="0">
                <a:hlinkClick r:id="rId4" action="ppaction://hlinksldjump"/>
              </a:rPr>
              <a:t>Članki v revijah</a:t>
            </a:r>
            <a:endParaRPr lang="sl-SI" dirty="0" smtClean="0"/>
          </a:p>
          <a:p>
            <a:r>
              <a:rPr lang="sl-SI" dirty="0" smtClean="0">
                <a:hlinkClick r:id="rId5" action="ppaction://hlinksldjump"/>
              </a:rPr>
              <a:t>Članki v časopisih</a:t>
            </a:r>
            <a:endParaRPr lang="sl-SI" dirty="0" smtClean="0"/>
          </a:p>
          <a:p>
            <a:r>
              <a:rPr lang="sl-SI" dirty="0" smtClean="0">
                <a:hlinkClick r:id="rId6" action="ppaction://hlinksldjump"/>
              </a:rPr>
              <a:t>Antična dela (tudi Sveto Pismo</a:t>
            </a:r>
            <a:r>
              <a:rPr lang="sl-SI" dirty="0" smtClean="0">
                <a:hlinkClick r:id="rId6" action="ppaction://hlinksldjump"/>
              </a:rPr>
              <a:t>)</a:t>
            </a:r>
            <a:endParaRPr lang="en-GB" dirty="0" smtClean="0"/>
          </a:p>
          <a:p>
            <a:r>
              <a:rPr lang="sl-SI" dirty="0">
                <a:hlinkClick r:id="rId7" action="ppaction://hlinksldjump"/>
              </a:rPr>
              <a:t>Slike, fotografije in ostale </a:t>
            </a:r>
            <a:r>
              <a:rPr lang="sl-SI" dirty="0" smtClean="0">
                <a:hlinkClick r:id="rId7" action="ppaction://hlinksldjump"/>
              </a:rPr>
              <a:t>umetnine</a:t>
            </a:r>
            <a:endParaRPr lang="sl-SI" dirty="0" smtClean="0"/>
          </a:p>
          <a:p>
            <a:r>
              <a:rPr lang="sl-SI" dirty="0" smtClean="0">
                <a:hlinkClick r:id="rId8" action="ppaction://hlinksldjump"/>
              </a:rPr>
              <a:t>Spletna </a:t>
            </a:r>
            <a:r>
              <a:rPr lang="sl-SI" dirty="0" smtClean="0">
                <a:hlinkClick r:id="rId8" action="ppaction://hlinksldjump"/>
              </a:rPr>
              <a:t>literatura</a:t>
            </a:r>
            <a:endParaRPr lang="en-GB" dirty="0" smtClean="0"/>
          </a:p>
          <a:p>
            <a:r>
              <a:rPr lang="en-GB" dirty="0" smtClean="0">
                <a:hlinkClick r:id="rId9" action="ppaction://hlinksldjump"/>
              </a:rPr>
              <a:t>Blogi</a:t>
            </a:r>
            <a:endParaRPr lang="sl-SI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6004585" cy="3638764"/>
          </a:xfrm>
        </p:spPr>
        <p:txBody>
          <a:bodyPr>
            <a:normAutofit/>
          </a:bodyPr>
          <a:lstStyle/>
          <a:p>
            <a:r>
              <a:rPr lang="sl-SI" dirty="0" smtClean="0">
                <a:hlinkClick r:id="rId10" action="ppaction://hlinksldjump"/>
              </a:rPr>
              <a:t>Primeri za knjige</a:t>
            </a:r>
            <a:endParaRPr lang="sl-SI" dirty="0" smtClean="0"/>
          </a:p>
          <a:p>
            <a:r>
              <a:rPr lang="sl-SI" dirty="0" smtClean="0">
                <a:hlinkClick r:id="rId11" action="ppaction://hlinksldjump"/>
              </a:rPr>
              <a:t>Primeri za E-knjige</a:t>
            </a:r>
            <a:endParaRPr lang="sl-SI" dirty="0" smtClean="0"/>
          </a:p>
          <a:p>
            <a:r>
              <a:rPr lang="sl-SI" dirty="0" smtClean="0">
                <a:hlinkClick r:id="rId12" action="ppaction://hlinksldjump"/>
              </a:rPr>
              <a:t>Primeri za članke v revijah</a:t>
            </a:r>
            <a:endParaRPr lang="sl-SI" dirty="0" smtClean="0"/>
          </a:p>
          <a:p>
            <a:r>
              <a:rPr lang="sl-SI" dirty="0" smtClean="0">
                <a:hlinkClick r:id="rId13" action="ppaction://hlinksldjump"/>
              </a:rPr>
              <a:t>Primeri za članke v časopisih</a:t>
            </a:r>
            <a:endParaRPr lang="sl-SI" dirty="0" smtClean="0"/>
          </a:p>
          <a:p>
            <a:r>
              <a:rPr lang="sl-SI" dirty="0" smtClean="0">
                <a:hlinkClick r:id="rId14" action="ppaction://hlinksldjump"/>
              </a:rPr>
              <a:t>Primeri za antična </a:t>
            </a:r>
            <a:r>
              <a:rPr lang="sl-SI" dirty="0" smtClean="0">
                <a:hlinkClick r:id="rId14" action="ppaction://hlinksldjump"/>
              </a:rPr>
              <a:t>dela</a:t>
            </a:r>
            <a:endParaRPr lang="en-GB" dirty="0" smtClean="0"/>
          </a:p>
          <a:p>
            <a:r>
              <a:rPr lang="sl-SI" dirty="0">
                <a:hlinkClick r:id="rId15" action="ppaction://hlinksldjump"/>
              </a:rPr>
              <a:t>Primeri za slike, fotografije in ostale </a:t>
            </a:r>
            <a:r>
              <a:rPr lang="sl-SI" dirty="0" smtClean="0">
                <a:hlinkClick r:id="rId15" action="ppaction://hlinksldjump"/>
              </a:rPr>
              <a:t>umetnine</a:t>
            </a:r>
            <a:endParaRPr lang="sl-SI" dirty="0" smtClean="0"/>
          </a:p>
          <a:p>
            <a:r>
              <a:rPr lang="sl-SI" dirty="0" smtClean="0">
                <a:hlinkClick r:id="rId16" action="ppaction://hlinksldjump"/>
              </a:rPr>
              <a:t>Primeri za spletno </a:t>
            </a:r>
            <a:r>
              <a:rPr lang="sl-SI" dirty="0" smtClean="0">
                <a:hlinkClick r:id="rId16" action="ppaction://hlinksldjump"/>
              </a:rPr>
              <a:t>literaturo</a:t>
            </a:r>
            <a:endParaRPr lang="en-GB" dirty="0" smtClean="0"/>
          </a:p>
          <a:p>
            <a:r>
              <a:rPr lang="en-GB" dirty="0" smtClean="0">
                <a:hlinkClick r:id="rId17" action="ppaction://hlinksldjump"/>
              </a:rPr>
              <a:t>Primeri</a:t>
            </a:r>
            <a:r>
              <a:rPr lang="en-GB" dirty="0">
                <a:hlinkClick r:id="rId17" action="ppaction://hlinksldjump"/>
              </a:rPr>
              <a:t> </a:t>
            </a:r>
            <a:r>
              <a:rPr lang="en-GB" dirty="0" err="1" smtClean="0">
                <a:hlinkClick r:id="rId17" action="ppaction://hlinksldjump"/>
              </a:rPr>
              <a:t>za</a:t>
            </a:r>
            <a:r>
              <a:rPr lang="en-GB" dirty="0" smtClean="0">
                <a:hlinkClick r:id="rId17" action="ppaction://hlinksldjump"/>
              </a:rPr>
              <a:t> </a:t>
            </a:r>
            <a:r>
              <a:rPr lang="en-GB" dirty="0" err="1" smtClean="0">
                <a:hlinkClick r:id="rId17" action="ppaction://hlinksldjump"/>
              </a:rPr>
              <a:t>bloge</a:t>
            </a:r>
            <a:endParaRPr lang="sl-SI" dirty="0"/>
          </a:p>
        </p:txBody>
      </p:sp>
      <p:sp>
        <p:nvSpPr>
          <p:cNvPr id="6" name="Left Arrow 5">
            <a:hlinkClick r:id="rId18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6131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Knjige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903615"/>
            <a:ext cx="10554574" cy="4954385"/>
          </a:xfrm>
        </p:spPr>
        <p:txBody>
          <a:bodyPr>
            <a:normAutofit/>
          </a:bodyPr>
          <a:lstStyle/>
          <a:p>
            <a:r>
              <a:rPr lang="sl-SI" sz="2200" dirty="0" smtClean="0"/>
              <a:t>Elementi, ki jih navajamo pri knjigah. Ni nujno, da vse, a dovolj, da se ve o kateri knjigi govorimo:</a:t>
            </a:r>
            <a:br>
              <a:rPr lang="sl-SI" sz="2200" dirty="0" smtClean="0"/>
            </a:br>
            <a:r>
              <a:rPr lang="sl-SI" sz="2200" dirty="0" smtClean="0">
                <a:solidFill>
                  <a:srgbClr val="FF0000"/>
                </a:solidFill>
              </a:rPr>
              <a:t>1.) avtor (ali urednik, če je namesto avtorja)</a:t>
            </a:r>
            <a:br>
              <a:rPr lang="sl-SI" sz="2200" dirty="0" smtClean="0">
                <a:solidFill>
                  <a:srgbClr val="FF0000"/>
                </a:solidFill>
              </a:rPr>
            </a:br>
            <a:r>
              <a:rPr lang="sl-SI" sz="2200" dirty="0" smtClean="0">
                <a:solidFill>
                  <a:srgbClr val="FF0000"/>
                </a:solidFill>
              </a:rPr>
              <a:t>2.) </a:t>
            </a:r>
            <a:r>
              <a:rPr lang="sl-SI" sz="2200" i="1" dirty="0" smtClean="0">
                <a:solidFill>
                  <a:srgbClr val="FF0000"/>
                </a:solidFill>
              </a:rPr>
              <a:t>naslov</a:t>
            </a:r>
            <a:r>
              <a:rPr lang="sl-SI" sz="2200" dirty="0" smtClean="0">
                <a:solidFill>
                  <a:srgbClr val="FF0000"/>
                </a:solidFill>
              </a:rPr>
              <a:t/>
            </a:r>
            <a:br>
              <a:rPr lang="sl-SI" sz="2200" dirty="0" smtClean="0">
                <a:solidFill>
                  <a:srgbClr val="FF0000"/>
                </a:solidFill>
              </a:rPr>
            </a:br>
            <a:r>
              <a:rPr lang="sl-SI" sz="2200" dirty="0" smtClean="0"/>
              <a:t>3.) urednik ali prevajalec, če je na naslovnici poleg avtorja</a:t>
            </a:r>
            <a:br>
              <a:rPr lang="sl-SI" sz="2200" dirty="0" smtClean="0"/>
            </a:br>
            <a:r>
              <a:rPr lang="sl-SI" sz="2200" dirty="0" smtClean="0"/>
              <a:t>4.) izdaja, če ni prva</a:t>
            </a:r>
            <a:br>
              <a:rPr lang="sl-SI" sz="2200" dirty="0" smtClean="0"/>
            </a:br>
            <a:r>
              <a:rPr lang="sl-SI" sz="2200" dirty="0" smtClean="0"/>
              <a:t>5.) število vseh del, če govorimo o večdelni knjigi kot celoti, ali številka dela, o katerem govorimo </a:t>
            </a:r>
            <a:br>
              <a:rPr lang="sl-SI" sz="2200" dirty="0" smtClean="0"/>
            </a:br>
            <a:r>
              <a:rPr lang="sl-SI" sz="2200" dirty="0" smtClean="0"/>
              <a:t>6.) naslov serije in številka dela znotraj serije, če je serija oštevilčena</a:t>
            </a:r>
            <a:br>
              <a:rPr lang="sl-SI" sz="2200" dirty="0" smtClean="0"/>
            </a:br>
            <a:r>
              <a:rPr lang="sl-SI" sz="2200" dirty="0" smtClean="0">
                <a:solidFill>
                  <a:srgbClr val="FF0000"/>
                </a:solidFill>
              </a:rPr>
              <a:t>7.) podatki o izdaji: mesto, založnik, leto</a:t>
            </a:r>
            <a:br>
              <a:rPr lang="sl-SI" sz="2200" dirty="0" smtClean="0">
                <a:solidFill>
                  <a:srgbClr val="FF0000"/>
                </a:solidFill>
              </a:rPr>
            </a:br>
            <a:r>
              <a:rPr lang="sl-SI" sz="2200" dirty="0" smtClean="0">
                <a:solidFill>
                  <a:srgbClr val="FF0000"/>
                </a:solidFill>
              </a:rPr>
              <a:t>8.) številka oz. števila strani</a:t>
            </a:r>
            <a:br>
              <a:rPr lang="sl-SI" sz="2200" dirty="0" smtClean="0">
                <a:solidFill>
                  <a:srgbClr val="FF0000"/>
                </a:solidFill>
              </a:rPr>
            </a:br>
            <a:r>
              <a:rPr lang="sl-SI" sz="2200" dirty="0" smtClean="0"/>
              <a:t>9.) povezava, če je vzeto s spleta</a:t>
            </a:r>
            <a:endParaRPr lang="sl-SI" sz="22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8954219" y="5572664"/>
            <a:ext cx="2242868" cy="9575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Primeri 1</a:t>
            </a:r>
            <a:endParaRPr lang="sl-SI" dirty="0"/>
          </a:p>
        </p:txBody>
      </p:sp>
      <p:sp>
        <p:nvSpPr>
          <p:cNvPr id="6" name="Left Arrow 5">
            <a:hlinkClick r:id="rId4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94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92" y="286905"/>
            <a:ext cx="5837208" cy="1364359"/>
          </a:xfrm>
        </p:spPr>
        <p:txBody>
          <a:bodyPr/>
          <a:lstStyle/>
          <a:p>
            <a:r>
              <a:rPr lang="sl-SI" dirty="0" smtClean="0"/>
              <a:t>Primeri za pogosto rabo (knjige)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14943"/>
          </a:xfrm>
        </p:spPr>
        <p:txBody>
          <a:bodyPr>
            <a:normAutofit/>
          </a:bodyPr>
          <a:lstStyle/>
          <a:p>
            <a:r>
              <a:rPr lang="sl-SI" sz="2400" dirty="0" smtClean="0">
                <a:solidFill>
                  <a:srgbClr val="FF0000"/>
                </a:solidFill>
              </a:rPr>
              <a:t>Najpomembnejši elementi:</a:t>
            </a:r>
            <a:r>
              <a:rPr lang="sl-SI" sz="2400" dirty="0" smtClean="0"/>
              <a:t> </a:t>
            </a:r>
            <a:br>
              <a:rPr lang="sl-SI" sz="2400" dirty="0" smtClean="0"/>
            </a:br>
            <a:r>
              <a:rPr lang="sl-SI" sz="2400" baseline="30000" dirty="0" smtClean="0"/>
              <a:t>1 </a:t>
            </a:r>
            <a:r>
              <a:rPr lang="sl-SI" sz="2400" dirty="0" err="1" smtClean="0"/>
              <a:t>Gawande</a:t>
            </a:r>
            <a:r>
              <a:rPr lang="sl-SI" sz="2400" dirty="0" smtClean="0"/>
              <a:t>, </a:t>
            </a:r>
            <a:r>
              <a:rPr lang="sl-SI" sz="2400" i="1" dirty="0" err="1" smtClean="0"/>
              <a:t>Being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Mortal</a:t>
            </a:r>
            <a:r>
              <a:rPr lang="sl-SI" sz="2400" dirty="0" smtClean="0"/>
              <a:t>, 191. (Sprotna opomba)</a:t>
            </a:r>
            <a:br>
              <a:rPr lang="sl-SI" sz="2400" dirty="0" smtClean="0"/>
            </a:b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 err="1" smtClean="0"/>
              <a:t>Gawande</a:t>
            </a:r>
            <a:r>
              <a:rPr lang="sl-SI" sz="2400" dirty="0" smtClean="0"/>
              <a:t>, </a:t>
            </a:r>
            <a:r>
              <a:rPr lang="sl-SI" sz="2400" dirty="0" err="1" smtClean="0"/>
              <a:t>Atul</a:t>
            </a:r>
            <a:r>
              <a:rPr lang="sl-SI" sz="2400" dirty="0" smtClean="0"/>
              <a:t>. </a:t>
            </a:r>
            <a:r>
              <a:rPr lang="sl-SI" sz="2400" i="1" dirty="0" err="1" smtClean="0"/>
              <a:t>Being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Mortal</a:t>
            </a:r>
            <a:r>
              <a:rPr lang="sl-SI" sz="2400" i="1" dirty="0" smtClean="0"/>
              <a:t>: Medicine </a:t>
            </a:r>
            <a:r>
              <a:rPr lang="sl-SI" sz="2400" i="1" dirty="0" err="1" smtClean="0"/>
              <a:t>and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What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Matters</a:t>
            </a:r>
            <a:r>
              <a:rPr lang="sl-SI" sz="2400" i="1" dirty="0" smtClean="0"/>
              <a:t> in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End</a:t>
            </a:r>
            <a:r>
              <a:rPr lang="sl-SI" sz="2400" i="1" dirty="0" smtClean="0"/>
              <a:t>.</a:t>
            </a:r>
            <a:r>
              <a:rPr lang="sl-SI" sz="2400" dirty="0" smtClean="0"/>
              <a:t> London: Profile </a:t>
            </a:r>
            <a:r>
              <a:rPr lang="sl-SI" sz="2400" dirty="0" err="1" smtClean="0"/>
              <a:t>Books</a:t>
            </a:r>
            <a:r>
              <a:rPr lang="sl-SI" sz="2400" dirty="0" smtClean="0"/>
              <a:t>, 2014. (Bibliografija)</a:t>
            </a:r>
          </a:p>
          <a:p>
            <a:r>
              <a:rPr lang="sl-SI" sz="2400" dirty="0" smtClean="0">
                <a:solidFill>
                  <a:srgbClr val="FF0000"/>
                </a:solidFill>
              </a:rPr>
              <a:t>2 avtorja:</a:t>
            </a:r>
            <a:br>
              <a:rPr lang="sl-SI" sz="2400" dirty="0" smtClean="0">
                <a:solidFill>
                  <a:srgbClr val="FF0000"/>
                </a:solidFill>
              </a:rPr>
            </a:br>
            <a:r>
              <a:rPr lang="sl-SI" sz="2400" baseline="30000" dirty="0" smtClean="0"/>
              <a:t>2 </a:t>
            </a:r>
            <a:r>
              <a:rPr lang="sl-SI" sz="2400" dirty="0" err="1" smtClean="0"/>
              <a:t>Grazer</a:t>
            </a:r>
            <a:r>
              <a:rPr lang="sl-SI" sz="2400" dirty="0" smtClean="0"/>
              <a:t> </a:t>
            </a:r>
            <a:r>
              <a:rPr lang="sl-SI" sz="2400" dirty="0"/>
              <a:t>in </a:t>
            </a:r>
            <a:r>
              <a:rPr lang="sl-SI" sz="2400" dirty="0" err="1"/>
              <a:t>Fishman</a:t>
            </a:r>
            <a:r>
              <a:rPr lang="sl-SI" sz="2400" dirty="0"/>
              <a:t>, </a:t>
            </a:r>
            <a:r>
              <a:rPr lang="sl-SI" sz="2400" i="1" dirty="0" err="1"/>
              <a:t>Curious</a:t>
            </a:r>
            <a:r>
              <a:rPr lang="sl-SI" sz="2400" i="1" dirty="0"/>
              <a:t> </a:t>
            </a:r>
            <a:r>
              <a:rPr lang="sl-SI" sz="2400" i="1" dirty="0" err="1"/>
              <a:t>Mind</a:t>
            </a:r>
            <a:r>
              <a:rPr lang="sl-SI" sz="2400" i="1" dirty="0"/>
              <a:t>,</a:t>
            </a:r>
            <a:r>
              <a:rPr lang="sl-SI" sz="2400" dirty="0"/>
              <a:t> 190</a:t>
            </a:r>
            <a:r>
              <a:rPr lang="sl-SI" sz="2400" dirty="0" smtClean="0"/>
              <a:t>. (Sprotna opomba)</a:t>
            </a:r>
            <a:br>
              <a:rPr lang="sl-SI" sz="2400" dirty="0" smtClean="0"/>
            </a:b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 err="1"/>
              <a:t>Grazer</a:t>
            </a:r>
            <a:r>
              <a:rPr lang="sl-SI" sz="2400" dirty="0"/>
              <a:t>, Brian in Charles </a:t>
            </a:r>
            <a:r>
              <a:rPr lang="sl-SI" sz="2400" dirty="0" err="1"/>
              <a:t>Fishman</a:t>
            </a:r>
            <a:r>
              <a:rPr lang="sl-SI" sz="2400" dirty="0"/>
              <a:t>. </a:t>
            </a:r>
            <a:r>
              <a:rPr lang="sl-SI" sz="2400" i="1" dirty="0"/>
              <a:t>A </a:t>
            </a:r>
            <a:r>
              <a:rPr lang="sl-SI" sz="2400" i="1" dirty="0" err="1"/>
              <a:t>Curious</a:t>
            </a:r>
            <a:r>
              <a:rPr lang="sl-SI" sz="2400" i="1" dirty="0"/>
              <a:t> </a:t>
            </a:r>
            <a:r>
              <a:rPr lang="sl-SI" sz="2400" i="1" dirty="0" err="1"/>
              <a:t>Mind</a:t>
            </a:r>
            <a:r>
              <a:rPr lang="sl-SI" sz="2400" i="1" dirty="0"/>
              <a:t>: </a:t>
            </a:r>
            <a:r>
              <a:rPr lang="sl-SI" sz="2400" i="1" dirty="0" err="1"/>
              <a:t>The</a:t>
            </a:r>
            <a:r>
              <a:rPr lang="sl-SI" sz="2400" i="1" dirty="0"/>
              <a:t> </a:t>
            </a:r>
            <a:r>
              <a:rPr lang="sl-SI" sz="2400" i="1" dirty="0" err="1"/>
              <a:t>Secret</a:t>
            </a:r>
            <a:r>
              <a:rPr lang="sl-SI" sz="2400" i="1" dirty="0"/>
              <a:t> to a </a:t>
            </a:r>
            <a:r>
              <a:rPr lang="sl-SI" sz="2400" i="1" dirty="0" err="1"/>
              <a:t>Bigger</a:t>
            </a:r>
            <a:r>
              <a:rPr lang="sl-SI" sz="2400" i="1" dirty="0"/>
              <a:t> </a:t>
            </a:r>
            <a:r>
              <a:rPr lang="sl-SI" sz="2400" i="1" dirty="0" err="1"/>
              <a:t>Life</a:t>
            </a:r>
            <a:r>
              <a:rPr lang="sl-SI" sz="2400" i="1" dirty="0"/>
              <a:t>.</a:t>
            </a:r>
            <a:r>
              <a:rPr lang="sl-SI" sz="2400" dirty="0"/>
              <a:t> New York: Simon &amp; Schuster, 2015</a:t>
            </a:r>
            <a:r>
              <a:rPr lang="sl-SI" sz="2400" dirty="0" smtClean="0"/>
              <a:t>. (Bibliografija)</a:t>
            </a:r>
            <a:endParaRPr lang="sl-SI" sz="2400" dirty="0" smtClean="0">
              <a:solidFill>
                <a:srgbClr val="FF0000"/>
              </a:solidFill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10084279" y="6003985"/>
            <a:ext cx="1725283" cy="733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Primeri 2</a:t>
            </a:r>
            <a:endParaRPr lang="sl-SI" dirty="0"/>
          </a:p>
        </p:txBody>
      </p:sp>
      <p:sp>
        <p:nvSpPr>
          <p:cNvPr id="6" name="Left Arrow 5">
            <a:hlinkClick r:id="rId4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774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551" y="330037"/>
            <a:ext cx="5785449" cy="1278095"/>
          </a:xfrm>
        </p:spPr>
        <p:txBody>
          <a:bodyPr/>
          <a:lstStyle/>
          <a:p>
            <a:r>
              <a:rPr lang="sl-SI" dirty="0"/>
              <a:t>Primeri za pogosto rabo (knjige)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>
                <a:solidFill>
                  <a:srgbClr val="FF0000"/>
                </a:solidFill>
              </a:rPr>
              <a:t>Urednik in prevajalec poleg avtorja:</a:t>
            </a:r>
            <a:br>
              <a:rPr lang="sl-SI" sz="2400" dirty="0" smtClean="0">
                <a:solidFill>
                  <a:srgbClr val="FF0000"/>
                </a:solidFill>
              </a:rPr>
            </a:br>
            <a:r>
              <a:rPr lang="sl-SI" sz="2400" baseline="30000" dirty="0" smtClean="0"/>
              <a:t>3 </a:t>
            </a:r>
            <a:r>
              <a:rPr lang="sl-SI" sz="2400" dirty="0" err="1" smtClean="0"/>
              <a:t>Adorno</a:t>
            </a:r>
            <a:r>
              <a:rPr lang="sl-SI" sz="2400" dirty="0" smtClean="0"/>
              <a:t> in Benjamin,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Complete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Correspondence</a:t>
            </a:r>
            <a:r>
              <a:rPr lang="sl-SI" sz="2400" i="1" dirty="0" smtClean="0"/>
              <a:t>, </a:t>
            </a:r>
            <a:r>
              <a:rPr lang="sl-SI" sz="2400" dirty="0" smtClean="0"/>
              <a:t>35. (Sprotna opomba)</a:t>
            </a:r>
            <a:br>
              <a:rPr lang="sl-SI" sz="2400" dirty="0" smtClean="0"/>
            </a:b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 err="1" smtClean="0"/>
              <a:t>Adorno</a:t>
            </a:r>
            <a:r>
              <a:rPr lang="sl-SI" sz="2400" dirty="0" smtClean="0"/>
              <a:t>, </a:t>
            </a:r>
            <a:r>
              <a:rPr lang="sl-SI" sz="2400" dirty="0" err="1" smtClean="0"/>
              <a:t>Theodor</a:t>
            </a:r>
            <a:r>
              <a:rPr lang="sl-SI" sz="2400" dirty="0" smtClean="0"/>
              <a:t> W. in Walter Benjamin.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Complete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Correspondence</a:t>
            </a:r>
            <a:r>
              <a:rPr lang="sl-SI" sz="2400" i="1" dirty="0" smtClean="0"/>
              <a:t>, 1928-1940.</a:t>
            </a:r>
            <a:r>
              <a:rPr lang="sl-SI" sz="2400" dirty="0" smtClean="0"/>
              <a:t> Uredil Henri </a:t>
            </a:r>
            <a:r>
              <a:rPr lang="sl-SI" sz="2400" dirty="0" err="1" smtClean="0"/>
              <a:t>Lonitz</a:t>
            </a:r>
            <a:r>
              <a:rPr lang="sl-SI" sz="2400" dirty="0" smtClean="0"/>
              <a:t>. Prevedel Nicholas Walker. Cambridge, MA: Harvard </a:t>
            </a:r>
            <a:r>
              <a:rPr lang="sl-SI" sz="2400" dirty="0" err="1" smtClean="0"/>
              <a:t>University</a:t>
            </a:r>
            <a:r>
              <a:rPr lang="sl-SI" sz="2400" dirty="0" smtClean="0"/>
              <a:t> </a:t>
            </a:r>
            <a:r>
              <a:rPr lang="sl-SI" sz="2400" dirty="0" err="1" smtClean="0"/>
              <a:t>Press</a:t>
            </a:r>
            <a:r>
              <a:rPr lang="sl-SI" sz="2400" dirty="0" smtClean="0"/>
              <a:t>, 1999. (Bibliografija)</a:t>
            </a:r>
            <a:br>
              <a:rPr lang="sl-SI" sz="2400" dirty="0" smtClean="0"/>
            </a:br>
            <a:endParaRPr lang="sl-SI" sz="2400" dirty="0">
              <a:solidFill>
                <a:srgbClr val="FF0000"/>
              </a:solidFill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346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E-knjige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Pri E-knjigah je čisto zadnja informacija (namesto povezave) format, v katerem smo brali ali aplikacija / naprava s katero smo brali.</a:t>
            </a:r>
          </a:p>
          <a:p>
            <a:r>
              <a:rPr lang="sl-SI" sz="2400" dirty="0" smtClean="0"/>
              <a:t>Če navajamo strani, imamo problem, ker mora bralec gledati isti format in z iste naprave, na isti velikosti zaslona. Zato raje navedemo poglavje, ali lokacijo od vseh lokacij, ali število odstavka, če so oštevilčeni.</a:t>
            </a:r>
            <a:endParaRPr lang="sl-SI" sz="24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  <p:sp>
        <p:nvSpPr>
          <p:cNvPr id="6" name="Right Arrow 5">
            <a:hlinkClick r:id="rId4" action="ppaction://hlinksldjump"/>
          </p:cNvPr>
          <p:cNvSpPr/>
          <p:nvPr/>
        </p:nvSpPr>
        <p:spPr>
          <a:xfrm>
            <a:off x="9497683" y="5779698"/>
            <a:ext cx="2053087" cy="8195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Primeri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282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Primeri za E-knjige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r>
              <a:rPr lang="sl-SI" sz="2400" dirty="0" smtClean="0">
                <a:solidFill>
                  <a:srgbClr val="FF0000"/>
                </a:solidFill>
              </a:rPr>
              <a:t>Brez strani:</a:t>
            </a:r>
            <a:br>
              <a:rPr lang="sl-SI" sz="2400" dirty="0" smtClean="0">
                <a:solidFill>
                  <a:srgbClr val="FF0000"/>
                </a:solidFill>
              </a:rPr>
            </a:br>
            <a:r>
              <a:rPr lang="sl-SI" sz="2400" dirty="0" err="1" smtClean="0"/>
              <a:t>Begley</a:t>
            </a:r>
            <a:r>
              <a:rPr lang="sl-SI" sz="2400" dirty="0" smtClean="0"/>
              <a:t>, Adam. </a:t>
            </a:r>
            <a:r>
              <a:rPr lang="sl-SI" sz="2400" i="1" dirty="0" err="1" smtClean="0"/>
              <a:t>Updike</a:t>
            </a:r>
            <a:r>
              <a:rPr lang="sl-SI" sz="2400" i="1" dirty="0" smtClean="0"/>
              <a:t>. </a:t>
            </a:r>
            <a:r>
              <a:rPr lang="sl-SI" sz="2400" dirty="0" smtClean="0"/>
              <a:t>New York: </a:t>
            </a:r>
            <a:r>
              <a:rPr lang="sl-SI" sz="2400" dirty="0" err="1" smtClean="0"/>
              <a:t>Harper</a:t>
            </a:r>
            <a:r>
              <a:rPr lang="sl-SI" sz="2400" dirty="0" smtClean="0"/>
              <a:t>, 2014. </a:t>
            </a:r>
            <a:r>
              <a:rPr lang="sl-SI" sz="2400" dirty="0" err="1" smtClean="0"/>
              <a:t>iBooks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 err="1" smtClean="0"/>
              <a:t>Begley</a:t>
            </a:r>
            <a:r>
              <a:rPr lang="sl-SI" sz="2400" dirty="0"/>
              <a:t>, Adam. </a:t>
            </a:r>
            <a:r>
              <a:rPr lang="sl-SI" sz="2400" i="1" dirty="0" err="1"/>
              <a:t>Updike</a:t>
            </a:r>
            <a:r>
              <a:rPr lang="sl-SI" sz="2400" i="1" dirty="0"/>
              <a:t>. </a:t>
            </a:r>
            <a:r>
              <a:rPr lang="sl-SI" sz="2400" dirty="0"/>
              <a:t>New York: </a:t>
            </a:r>
            <a:r>
              <a:rPr lang="sl-SI" sz="2400" dirty="0" err="1"/>
              <a:t>Harper</a:t>
            </a:r>
            <a:r>
              <a:rPr lang="sl-SI" sz="2400" dirty="0"/>
              <a:t>, </a:t>
            </a:r>
            <a:r>
              <a:rPr lang="sl-SI" sz="2400" dirty="0" smtClean="0"/>
              <a:t>2014. </a:t>
            </a:r>
            <a:r>
              <a:rPr lang="sl-SI" sz="2400" dirty="0" err="1" smtClean="0"/>
              <a:t>Kindle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 smtClean="0"/>
              <a:t>(oziroma karkoli uporabljamo – na koncu)</a:t>
            </a:r>
            <a:br>
              <a:rPr lang="sl-SI" sz="2400" dirty="0" smtClean="0"/>
            </a:br>
            <a:r>
              <a:rPr lang="sl-SI" sz="2400" dirty="0" smtClean="0"/>
              <a:t>(Bibliografija)</a:t>
            </a:r>
          </a:p>
          <a:p>
            <a:r>
              <a:rPr lang="sl-SI" sz="2400" dirty="0" smtClean="0">
                <a:solidFill>
                  <a:srgbClr val="FF0000"/>
                </a:solidFill>
              </a:rPr>
              <a:t>S »stranjo«:</a:t>
            </a:r>
            <a:br>
              <a:rPr lang="sl-SI" sz="2400" dirty="0" smtClean="0">
                <a:solidFill>
                  <a:srgbClr val="FF0000"/>
                </a:solidFill>
              </a:rPr>
            </a:br>
            <a:r>
              <a:rPr lang="sl-SI" sz="2400" baseline="30000" dirty="0" smtClean="0"/>
              <a:t>4 </a:t>
            </a:r>
            <a:r>
              <a:rPr lang="sl-SI" sz="2400" dirty="0" err="1" smtClean="0"/>
              <a:t>Begley</a:t>
            </a:r>
            <a:r>
              <a:rPr lang="sl-SI" sz="2400" dirty="0" smtClean="0"/>
              <a:t>, </a:t>
            </a:r>
            <a:r>
              <a:rPr lang="sl-SI" sz="2400" i="1" dirty="0" err="1" smtClean="0"/>
              <a:t>Updike</a:t>
            </a:r>
            <a:r>
              <a:rPr lang="sl-SI" sz="2400" i="1" dirty="0" smtClean="0"/>
              <a:t>,</a:t>
            </a:r>
            <a:r>
              <a:rPr lang="sl-SI" sz="2400" dirty="0" smtClean="0"/>
              <a:t> poglavje 9. (sprotna opomba - poglavje)</a:t>
            </a:r>
            <a:r>
              <a:rPr lang="sl-SI" sz="2400" dirty="0" smtClean="0">
                <a:solidFill>
                  <a:srgbClr val="FF0000"/>
                </a:solidFill>
              </a:rPr>
              <a:t/>
            </a:r>
            <a:br>
              <a:rPr lang="sl-SI" sz="2400" dirty="0" smtClean="0">
                <a:solidFill>
                  <a:srgbClr val="FF0000"/>
                </a:solidFill>
              </a:rPr>
            </a:br>
            <a:r>
              <a:rPr lang="sl-SI" sz="2400" baseline="30000" dirty="0" smtClean="0"/>
              <a:t>5 </a:t>
            </a:r>
            <a:r>
              <a:rPr lang="sl-SI" sz="2400" dirty="0" err="1" smtClean="0"/>
              <a:t>Begley</a:t>
            </a:r>
            <a:r>
              <a:rPr lang="sl-SI" sz="2400" dirty="0" smtClean="0"/>
              <a:t>, </a:t>
            </a:r>
            <a:r>
              <a:rPr lang="sl-SI" sz="2400" i="1" dirty="0" err="1" smtClean="0"/>
              <a:t>Updike</a:t>
            </a:r>
            <a:r>
              <a:rPr lang="sl-SI" sz="2400" i="1" dirty="0" smtClean="0"/>
              <a:t>,</a:t>
            </a:r>
            <a:r>
              <a:rPr lang="sl-SI" sz="2400" dirty="0" smtClean="0"/>
              <a:t> lokacija 128 od 2665, </a:t>
            </a:r>
            <a:r>
              <a:rPr lang="sl-SI" sz="2400" dirty="0" err="1" smtClean="0"/>
              <a:t>Kindle</a:t>
            </a:r>
            <a:r>
              <a:rPr lang="sl-SI" sz="2400" dirty="0" smtClean="0"/>
              <a:t>. (Sprotna opomba – lokacija)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9867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 sistema sklicevanja v CMS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Sistem sprotnih ali končnih opomb z bibliografijo (fleksibilen, ker omogoča sprotno komentiranje virov in navajanje neobičajnih vrst virov) – književnost, zgodovina, umetnostna zgodovina.</a:t>
            </a:r>
          </a:p>
          <a:p>
            <a:r>
              <a:rPr lang="sl-SI" sz="2400" dirty="0" smtClean="0"/>
              <a:t>Sistem avtor-datum sklicevanja v oklepajih – naravoslovne vede in (ostale) družbene vede.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8729932" y="5322498"/>
            <a:ext cx="2363638" cy="1147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Osnovne informacije 2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936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Članki - revije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r>
              <a:rPr lang="sl-SI" sz="2400" dirty="0" smtClean="0"/>
              <a:t>Elementi, ki jih navajamo (tukaj so vsi pomembni, spustimo jih le, če jih nimamo):</a:t>
            </a:r>
            <a:br>
              <a:rPr lang="sl-SI" sz="2400" dirty="0" smtClean="0"/>
            </a:br>
            <a:r>
              <a:rPr lang="sl-SI" sz="2400" dirty="0" smtClean="0"/>
              <a:t>1. ime avtorja ali avtorjev</a:t>
            </a:r>
            <a:br>
              <a:rPr lang="sl-SI" sz="2400" dirty="0" smtClean="0"/>
            </a:br>
            <a:r>
              <a:rPr lang="sl-SI" sz="2400" dirty="0" smtClean="0"/>
              <a:t>2. »naslov in podnaslov članka«</a:t>
            </a:r>
            <a:br>
              <a:rPr lang="sl-SI" sz="2400" dirty="0" smtClean="0"/>
            </a:br>
            <a:r>
              <a:rPr lang="sl-SI" sz="2400" dirty="0" smtClean="0"/>
              <a:t>3. </a:t>
            </a:r>
            <a:r>
              <a:rPr lang="sl-SI" sz="2400" i="1" dirty="0" smtClean="0"/>
              <a:t>naslov revije</a:t>
            </a:r>
            <a:br>
              <a:rPr lang="sl-SI" sz="2400" i="1" dirty="0" smtClean="0"/>
            </a:br>
            <a:r>
              <a:rPr lang="sl-SI" sz="2400" dirty="0" smtClean="0"/>
              <a:t>4. informacija o izdaji – letnik izdaje, št. izdaje (mesec in leto izdaje)</a:t>
            </a:r>
            <a:br>
              <a:rPr lang="sl-SI" sz="2400" dirty="0" smtClean="0"/>
            </a:br>
            <a:r>
              <a:rPr lang="sl-SI" sz="2400" dirty="0" smtClean="0"/>
              <a:t>5. strani </a:t>
            </a:r>
            <a:br>
              <a:rPr lang="sl-SI" sz="2400" dirty="0" smtClean="0"/>
            </a:br>
            <a:r>
              <a:rPr lang="sl-SI" sz="2400" dirty="0" smtClean="0"/>
              <a:t>6. povezava (če smo brali na spletu)</a:t>
            </a:r>
          </a:p>
          <a:p>
            <a:r>
              <a:rPr lang="sl-SI" sz="2400" dirty="0" smtClean="0"/>
              <a:t>Za več avtorjev velja isto pravilo, kot pri knjigah – v bibliografiji navedemo vse, v sprotnih opombah le, če jih ni več kot 3. Sicer napišemo ime prvega in sod.</a:t>
            </a:r>
            <a:endParaRPr lang="sl-SI" sz="24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  <p:sp>
        <p:nvSpPr>
          <p:cNvPr id="6" name="Right Arrow 5">
            <a:hlinkClick r:id="rId4" action="ppaction://hlinksldjump"/>
          </p:cNvPr>
          <p:cNvSpPr/>
          <p:nvPr/>
        </p:nvSpPr>
        <p:spPr>
          <a:xfrm>
            <a:off x="9782355" y="6047118"/>
            <a:ext cx="1599643" cy="741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Primeri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388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419" y="330037"/>
            <a:ext cx="5828581" cy="1278095"/>
          </a:xfrm>
        </p:spPr>
        <p:txBody>
          <a:bodyPr/>
          <a:lstStyle/>
          <a:p>
            <a:r>
              <a:rPr lang="sl-SI" dirty="0" smtClean="0"/>
              <a:t>Primeri za članke v revijah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>
                <a:solidFill>
                  <a:srgbClr val="FF0000"/>
                </a:solidFill>
              </a:rPr>
              <a:t>Sprotna opomba: </a:t>
            </a:r>
            <a:br>
              <a:rPr lang="sl-SI" sz="2400" dirty="0" smtClean="0">
                <a:solidFill>
                  <a:srgbClr val="FF0000"/>
                </a:solidFill>
              </a:rPr>
            </a:br>
            <a:r>
              <a:rPr lang="sl-SI" sz="2400" baseline="30000" dirty="0" smtClean="0"/>
              <a:t>6 </a:t>
            </a:r>
            <a:r>
              <a:rPr lang="sl-SI" sz="2400" dirty="0" err="1" smtClean="0"/>
              <a:t>Lock</a:t>
            </a:r>
            <a:r>
              <a:rPr lang="sl-SI" sz="2400" dirty="0" smtClean="0"/>
              <a:t>, »</a:t>
            </a:r>
            <a:r>
              <a:rPr lang="sl-SI" sz="2400" dirty="0" err="1" smtClean="0"/>
              <a:t>Comprehending</a:t>
            </a:r>
            <a:r>
              <a:rPr lang="sl-SI" sz="2400" dirty="0" smtClean="0"/>
              <a:t> </a:t>
            </a: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dirty="0" err="1" smtClean="0"/>
              <a:t>Body</a:t>
            </a:r>
            <a:r>
              <a:rPr lang="sl-SI" sz="2400" dirty="0" smtClean="0"/>
              <a:t>,« 155.</a:t>
            </a:r>
            <a:br>
              <a:rPr lang="sl-SI" sz="2400" dirty="0" smtClean="0"/>
            </a:br>
            <a:endParaRPr lang="sl-SI" sz="2400" dirty="0" smtClean="0"/>
          </a:p>
          <a:p>
            <a:r>
              <a:rPr lang="sl-SI" sz="2400" dirty="0" smtClean="0">
                <a:solidFill>
                  <a:srgbClr val="FF0000"/>
                </a:solidFill>
              </a:rPr>
              <a:t>Vsi elementi v bibliografiji:</a:t>
            </a:r>
            <a:br>
              <a:rPr lang="sl-SI" sz="2400" dirty="0" smtClean="0">
                <a:solidFill>
                  <a:srgbClr val="FF0000"/>
                </a:solidFill>
              </a:rPr>
            </a:br>
            <a:r>
              <a:rPr lang="sl-SI" sz="2400" dirty="0" err="1" smtClean="0"/>
              <a:t>Lock</a:t>
            </a:r>
            <a:r>
              <a:rPr lang="sl-SI" sz="2400" dirty="0" smtClean="0"/>
              <a:t>, Margaret. »</a:t>
            </a:r>
            <a:r>
              <a:rPr lang="sl-SI" sz="2400" dirty="0" err="1" smtClean="0"/>
              <a:t>Comprehending</a:t>
            </a:r>
            <a:r>
              <a:rPr lang="sl-SI" sz="2400" dirty="0" smtClean="0"/>
              <a:t> </a:t>
            </a: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dirty="0" err="1" smtClean="0"/>
              <a:t>Body</a:t>
            </a:r>
            <a:r>
              <a:rPr lang="sl-SI" sz="2400" dirty="0" smtClean="0"/>
              <a:t> in </a:t>
            </a:r>
            <a:r>
              <a:rPr lang="sl-SI" sz="2400" dirty="0" err="1" smtClean="0"/>
              <a:t>the</a:t>
            </a:r>
            <a:r>
              <a:rPr lang="sl-SI" sz="2400" dirty="0" smtClean="0"/>
              <a:t> Era </a:t>
            </a:r>
            <a:r>
              <a:rPr lang="sl-SI" sz="2400" dirty="0" err="1" smtClean="0"/>
              <a:t>of</a:t>
            </a:r>
            <a:r>
              <a:rPr lang="sl-SI" sz="2400" dirty="0" smtClean="0"/>
              <a:t> </a:t>
            </a: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dirty="0" err="1" smtClean="0"/>
              <a:t>Epigenome</a:t>
            </a:r>
            <a:r>
              <a:rPr lang="sl-SI" sz="2400" dirty="0" smtClean="0"/>
              <a:t>.« </a:t>
            </a:r>
            <a:r>
              <a:rPr lang="sl-SI" sz="2400" i="1" dirty="0" err="1" smtClean="0"/>
              <a:t>Current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Anthropology</a:t>
            </a:r>
            <a:r>
              <a:rPr lang="sl-SI" sz="2400" i="1" dirty="0" smtClean="0"/>
              <a:t> </a:t>
            </a:r>
            <a:r>
              <a:rPr lang="sl-SI" sz="2400" dirty="0" smtClean="0"/>
              <a:t>56, št. 2 (april 2015): 151-177 [povezava ali ime baze podatkov brez oklepajev]</a:t>
            </a:r>
            <a:endParaRPr lang="sl-SI" sz="2400" dirty="0">
              <a:solidFill>
                <a:srgbClr val="FF0000"/>
              </a:solidFill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2317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Članki - časopis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r>
              <a:rPr lang="sl-SI" sz="2400" dirty="0" smtClean="0"/>
              <a:t>Elementi - vključimo vse, kar lahko:</a:t>
            </a:r>
            <a:br>
              <a:rPr lang="sl-SI" sz="2400" dirty="0" smtClean="0"/>
            </a:br>
            <a:r>
              <a:rPr lang="sl-SI" sz="2400" dirty="0" smtClean="0"/>
              <a:t>avtor (če je, sploh v starejših časopisih pogosto niso navedeni)</a:t>
            </a:r>
            <a:br>
              <a:rPr lang="sl-SI" sz="2400" dirty="0" smtClean="0"/>
            </a:br>
            <a:r>
              <a:rPr lang="sl-SI" sz="2400" dirty="0" smtClean="0"/>
              <a:t>»naslov članka«</a:t>
            </a:r>
            <a:br>
              <a:rPr lang="sl-SI" sz="2400" dirty="0" smtClean="0"/>
            </a:br>
            <a:r>
              <a:rPr lang="sl-SI" sz="2400" i="1" dirty="0" smtClean="0"/>
              <a:t>naslov časopisa</a:t>
            </a:r>
            <a:br>
              <a:rPr lang="sl-SI" sz="2400" i="1" dirty="0" smtClean="0"/>
            </a:br>
            <a:r>
              <a:rPr lang="sl-SI" sz="2400" dirty="0" smtClean="0"/>
              <a:t>Strani (vsaj v sprotni opombi)</a:t>
            </a:r>
            <a:r>
              <a:rPr lang="sl-SI" sz="2400" i="1" dirty="0" smtClean="0"/>
              <a:t/>
            </a:r>
            <a:br>
              <a:rPr lang="sl-SI" sz="2400" i="1" dirty="0" smtClean="0"/>
            </a:br>
            <a:r>
              <a:rPr lang="sl-SI" sz="2400" dirty="0" smtClean="0"/>
              <a:t>dan, mesec, leto</a:t>
            </a:r>
            <a:br>
              <a:rPr lang="sl-SI" sz="2400" dirty="0" smtClean="0"/>
            </a:br>
            <a:r>
              <a:rPr lang="sl-SI" sz="2400" dirty="0" smtClean="0"/>
              <a:t>povezava</a:t>
            </a:r>
          </a:p>
          <a:p>
            <a:r>
              <a:rPr lang="sl-SI" sz="2400" dirty="0" smtClean="0"/>
              <a:t>Pri časopisih se strani pogosto ne navaja, ker imajo pogosto več izdaj v istem dnevu.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  <p:sp>
        <p:nvSpPr>
          <p:cNvPr id="6" name="Right Arrow 5">
            <a:hlinkClick r:id="rId4" action="ppaction://hlinksldjump"/>
          </p:cNvPr>
          <p:cNvSpPr/>
          <p:nvPr/>
        </p:nvSpPr>
        <p:spPr>
          <a:xfrm>
            <a:off x="9747849" y="6038491"/>
            <a:ext cx="1794294" cy="733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Primeri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678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60" y="308471"/>
            <a:ext cx="5880340" cy="1321227"/>
          </a:xfrm>
        </p:spPr>
        <p:txBody>
          <a:bodyPr/>
          <a:lstStyle/>
          <a:p>
            <a:r>
              <a:rPr lang="sl-SI" dirty="0" smtClean="0"/>
              <a:t>Primeri za članke v časopisu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>
                <a:solidFill>
                  <a:srgbClr val="FF0000"/>
                </a:solidFill>
              </a:rPr>
              <a:t>Sprotna opomba:</a:t>
            </a:r>
            <a:br>
              <a:rPr lang="sl-SI" sz="2400" dirty="0" smtClean="0">
                <a:solidFill>
                  <a:srgbClr val="FF0000"/>
                </a:solidFill>
              </a:rPr>
            </a:br>
            <a:r>
              <a:rPr lang="sl-SI" sz="2400" baseline="30000" dirty="0" smtClean="0"/>
              <a:t>7 </a:t>
            </a:r>
            <a:r>
              <a:rPr lang="sl-SI" sz="2400" dirty="0" err="1" smtClean="0"/>
              <a:t>Royko</a:t>
            </a:r>
            <a:r>
              <a:rPr lang="sl-SI" sz="2400" dirty="0" smtClean="0"/>
              <a:t>, »Take </a:t>
            </a:r>
            <a:r>
              <a:rPr lang="sl-SI" sz="2400" dirty="0" err="1" smtClean="0"/>
              <a:t>Aim</a:t>
            </a:r>
            <a:r>
              <a:rPr lang="sl-SI" sz="2400" dirty="0" smtClean="0"/>
              <a:t> at Arnold,« 28.</a:t>
            </a:r>
          </a:p>
          <a:p>
            <a:endParaRPr lang="sl-SI" sz="2400" dirty="0"/>
          </a:p>
          <a:p>
            <a:r>
              <a:rPr lang="sl-SI" sz="2400" dirty="0" smtClean="0">
                <a:solidFill>
                  <a:srgbClr val="FF0000"/>
                </a:solidFill>
              </a:rPr>
              <a:t>Bibliografija:</a:t>
            </a:r>
            <a:br>
              <a:rPr lang="sl-SI" sz="2400" dirty="0" smtClean="0">
                <a:solidFill>
                  <a:srgbClr val="FF0000"/>
                </a:solidFill>
              </a:rPr>
            </a:br>
            <a:r>
              <a:rPr lang="sl-SI" sz="2400" dirty="0" err="1" smtClean="0"/>
              <a:t>Royko</a:t>
            </a:r>
            <a:r>
              <a:rPr lang="sl-SI" sz="2400" dirty="0" smtClean="0"/>
              <a:t>, Mike. »</a:t>
            </a:r>
            <a:r>
              <a:rPr lang="sl-SI" sz="2400" dirty="0" err="1" smtClean="0"/>
              <a:t>Next</a:t>
            </a:r>
            <a:r>
              <a:rPr lang="sl-SI" sz="2400" dirty="0" smtClean="0"/>
              <a:t> Time, Dan, Take </a:t>
            </a:r>
            <a:r>
              <a:rPr lang="sl-SI" sz="2400" dirty="0" err="1" smtClean="0"/>
              <a:t>Aim</a:t>
            </a:r>
            <a:r>
              <a:rPr lang="sl-SI" sz="2400" dirty="0" smtClean="0"/>
              <a:t> at Arnold</a:t>
            </a:r>
            <a:r>
              <a:rPr lang="sl-SI" sz="2400" i="1" dirty="0" smtClean="0"/>
              <a:t>.</a:t>
            </a:r>
            <a:r>
              <a:rPr lang="sl-SI" sz="2400" dirty="0" smtClean="0"/>
              <a:t>« </a:t>
            </a:r>
            <a:r>
              <a:rPr lang="sl-SI" sz="2400" i="1" dirty="0" smtClean="0"/>
              <a:t>Chicago Tribune</a:t>
            </a:r>
            <a:r>
              <a:rPr lang="sl-SI" sz="2400" dirty="0" smtClean="0"/>
              <a:t>. 23. september, 1992.</a:t>
            </a:r>
            <a:endParaRPr lang="sl-SI" sz="2400" dirty="0">
              <a:solidFill>
                <a:srgbClr val="FF0000"/>
              </a:solidFill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4684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Dela iz antike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97811"/>
            <a:ext cx="10554574" cy="4960189"/>
          </a:xfrm>
        </p:spPr>
        <p:txBody>
          <a:bodyPr>
            <a:normAutofit/>
          </a:bodyPr>
          <a:lstStyle/>
          <a:p>
            <a:r>
              <a:rPr lang="sl-SI" sz="2400" dirty="0" smtClean="0"/>
              <a:t>Pri antičnih avtorjih pišemo naslove le, če je avtor pisal knjige z več naslovi (na primer Plutarh), sicer jih izpustimo.</a:t>
            </a:r>
          </a:p>
          <a:p>
            <a:r>
              <a:rPr lang="sl-SI" sz="2400" dirty="0" smtClean="0"/>
              <a:t>V sprotni opombi navedemo ime, </a:t>
            </a:r>
            <a:r>
              <a:rPr lang="sl-SI" sz="2400" i="1" dirty="0" smtClean="0"/>
              <a:t>(naslov)</a:t>
            </a:r>
            <a:r>
              <a:rPr lang="sl-SI" sz="2400" dirty="0" smtClean="0"/>
              <a:t>, </a:t>
            </a:r>
            <a:r>
              <a:rPr lang="sl-SI" sz="2400" dirty="0" err="1" smtClean="0"/>
              <a:t>knjiga.odlomek.vrstica</a:t>
            </a:r>
            <a:r>
              <a:rPr lang="sl-SI" sz="2400" dirty="0" smtClean="0"/>
              <a:t>.</a:t>
            </a:r>
            <a:br>
              <a:rPr lang="sl-SI" sz="2400" dirty="0" smtClean="0"/>
            </a:br>
            <a:r>
              <a:rPr lang="sl-SI" sz="2400" dirty="0" smtClean="0"/>
              <a:t>Antičnih del načeloma ne navajamo v bibliografiji, samo v sprotni opombi. Če jih vseeno dodamo v bibliografijo, se držimo pravil kot za sodobna dela, naslova ni treba prevajati. </a:t>
            </a:r>
          </a:p>
          <a:p>
            <a:r>
              <a:rPr lang="sl-SI" sz="2400" dirty="0" smtClean="0"/>
              <a:t>Vedno pa navajamo sodobne izdaje z: ime antičnega avtorja. </a:t>
            </a:r>
            <a:r>
              <a:rPr lang="sl-SI" sz="2400" i="1" dirty="0" smtClean="0"/>
              <a:t>Naslov. </a:t>
            </a:r>
            <a:r>
              <a:rPr lang="sl-SI" sz="2400" dirty="0" smtClean="0"/>
              <a:t>Ur. Prev. Naslov sodobne izdaje. Podatki o izdaji.</a:t>
            </a:r>
          </a:p>
          <a:p>
            <a:r>
              <a:rPr lang="sl-SI" sz="2400" dirty="0" smtClean="0"/>
              <a:t>Židovske in krščanske skripte navadno ne navajamo v bibliografiji, samo v opombah. Navedemo naslov poglavja in verz ali verze. Poglavja se da krajšati, CMS predlaga po pravilih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SBL </a:t>
            </a:r>
            <a:r>
              <a:rPr lang="sl-SI" sz="2400" i="1" dirty="0" err="1" smtClean="0"/>
              <a:t>Handbook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of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Style</a:t>
            </a:r>
            <a:r>
              <a:rPr lang="sl-SI" sz="2400" i="1" dirty="0" smtClean="0"/>
              <a:t>.</a:t>
            </a:r>
            <a:endParaRPr lang="sl-SI" sz="2400" dirty="0" smtClean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  <p:sp>
        <p:nvSpPr>
          <p:cNvPr id="6" name="Right Arrow 5">
            <a:hlinkClick r:id="rId4" action="ppaction://hlinksldjump"/>
          </p:cNvPr>
          <p:cNvSpPr/>
          <p:nvPr/>
        </p:nvSpPr>
        <p:spPr>
          <a:xfrm>
            <a:off x="10041147" y="5960853"/>
            <a:ext cx="1759789" cy="810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Primeri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0323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4453" y="351603"/>
            <a:ext cx="5530132" cy="1234963"/>
          </a:xfrm>
        </p:spPr>
        <p:txBody>
          <a:bodyPr/>
          <a:lstStyle/>
          <a:p>
            <a:r>
              <a:rPr lang="sl-SI" dirty="0" smtClean="0"/>
              <a:t>Primeri za dela iz antike</a:t>
            </a:r>
            <a:endParaRPr lang="sl-S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2400" dirty="0" smtClean="0"/>
              <a:t>Sprotne opombe</a:t>
            </a:r>
            <a:endParaRPr lang="sl-SI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sz="2400" dirty="0">
                <a:solidFill>
                  <a:srgbClr val="FF0000"/>
                </a:solidFill>
              </a:rPr>
              <a:t>Antični avtor z enim </a:t>
            </a:r>
            <a:r>
              <a:rPr lang="sl-SI" sz="2400" dirty="0" smtClean="0">
                <a:solidFill>
                  <a:srgbClr val="FF0000"/>
                </a:solidFill>
              </a:rPr>
              <a:t>delom: 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baseline="30000" dirty="0" smtClean="0"/>
              <a:t>8 </a:t>
            </a:r>
            <a:r>
              <a:rPr lang="sl-SI" sz="2400" dirty="0" err="1" smtClean="0"/>
              <a:t>Tukidid</a:t>
            </a:r>
            <a:r>
              <a:rPr lang="sl-SI" sz="2400" dirty="0" smtClean="0"/>
              <a:t> 2.40.2-3.</a:t>
            </a:r>
            <a:endParaRPr lang="sl-SI" sz="2400" dirty="0"/>
          </a:p>
          <a:p>
            <a:r>
              <a:rPr lang="sl-SI" sz="2400" dirty="0">
                <a:solidFill>
                  <a:srgbClr val="FF0000"/>
                </a:solidFill>
              </a:rPr>
              <a:t>Antični avtor z več del: 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baseline="30000" dirty="0" smtClean="0"/>
              <a:t>9 </a:t>
            </a:r>
            <a:r>
              <a:rPr lang="sl-SI" sz="2400" dirty="0" err="1" smtClean="0"/>
              <a:t>Ovidij</a:t>
            </a:r>
            <a:r>
              <a:rPr lang="sl-SI" sz="2400" dirty="0" smtClean="0"/>
              <a:t>, </a:t>
            </a:r>
            <a:r>
              <a:rPr lang="sl-SI" sz="2400" i="1" dirty="0" smtClean="0"/>
              <a:t>Ljubezni </a:t>
            </a:r>
            <a:r>
              <a:rPr lang="sl-SI" sz="2400" dirty="0" smtClean="0"/>
              <a:t>1.7.27.</a:t>
            </a:r>
            <a:endParaRPr lang="sl-SI" sz="2400" dirty="0"/>
          </a:p>
          <a:p>
            <a:r>
              <a:rPr lang="sl-SI" sz="2400" dirty="0" smtClean="0">
                <a:solidFill>
                  <a:srgbClr val="FF0000"/>
                </a:solidFill>
              </a:rPr>
              <a:t>Verzi </a:t>
            </a:r>
            <a:r>
              <a:rPr lang="sl-SI" sz="2400" dirty="0">
                <a:solidFill>
                  <a:srgbClr val="FF0000"/>
                </a:solidFill>
              </a:rPr>
              <a:t>v Bibliji: 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baseline="30000" dirty="0" smtClean="0"/>
              <a:t>10 </a:t>
            </a:r>
            <a:r>
              <a:rPr lang="sl-SI" sz="2400" dirty="0" smtClean="0"/>
              <a:t>Geneza</a:t>
            </a:r>
            <a:r>
              <a:rPr lang="sl-SI" sz="2400" dirty="0"/>
              <a:t>, </a:t>
            </a:r>
            <a:r>
              <a:rPr lang="sl-SI" sz="2400" dirty="0" smtClean="0"/>
              <a:t>25:19-36:43.</a:t>
            </a:r>
            <a:endParaRPr lang="sl-SI" sz="2400" dirty="0"/>
          </a:p>
          <a:p>
            <a:endParaRPr lang="sl-S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l-SI" sz="2400" dirty="0" smtClean="0"/>
              <a:t>Bibliografija</a:t>
            </a:r>
            <a:endParaRPr lang="sl-SI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l-SI" sz="2400" dirty="0" smtClean="0">
                <a:solidFill>
                  <a:srgbClr val="FF0000"/>
                </a:solidFill>
              </a:rPr>
              <a:t>Antični avtor: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 err="1" smtClean="0"/>
              <a:t>Tukidid</a:t>
            </a:r>
            <a:r>
              <a:rPr lang="sl-SI" sz="2400" dirty="0" smtClean="0"/>
              <a:t>. </a:t>
            </a:r>
            <a:r>
              <a:rPr lang="sl-SI" sz="2400" i="1" dirty="0" smtClean="0"/>
              <a:t>Peloponeška vojna</a:t>
            </a:r>
            <a:r>
              <a:rPr lang="sl-SI" sz="2400" dirty="0" smtClean="0"/>
              <a:t>.</a:t>
            </a:r>
          </a:p>
          <a:p>
            <a:r>
              <a:rPr lang="sl-SI" sz="2400" dirty="0" smtClean="0">
                <a:solidFill>
                  <a:srgbClr val="FF0000"/>
                </a:solidFill>
              </a:rPr>
              <a:t>Sodobne izdaje:</a:t>
            </a:r>
            <a:br>
              <a:rPr lang="sl-SI" sz="2400" dirty="0" smtClean="0">
                <a:solidFill>
                  <a:srgbClr val="FF0000"/>
                </a:solidFill>
              </a:rPr>
            </a:br>
            <a:r>
              <a:rPr lang="sl-SI" sz="2400" dirty="0" err="1" smtClean="0"/>
              <a:t>Propercij</a:t>
            </a:r>
            <a:r>
              <a:rPr lang="sl-SI" sz="2400" dirty="0" smtClean="0"/>
              <a:t>. </a:t>
            </a:r>
            <a:r>
              <a:rPr lang="sl-SI" sz="2400" i="1" dirty="0" smtClean="0"/>
              <a:t>Elegije</a:t>
            </a:r>
            <a:r>
              <a:rPr lang="sl-SI" sz="2400" dirty="0" smtClean="0"/>
              <a:t>. Uredil in prevedel G. P. </a:t>
            </a:r>
            <a:r>
              <a:rPr lang="sl-SI" sz="2400" dirty="0" err="1" smtClean="0"/>
              <a:t>Goold</a:t>
            </a:r>
            <a:r>
              <a:rPr lang="sl-SI" sz="2400" dirty="0" smtClean="0"/>
              <a:t>. </a:t>
            </a:r>
            <a:r>
              <a:rPr lang="sl-SI" sz="2400" dirty="0" err="1" smtClean="0"/>
              <a:t>Loeb</a:t>
            </a:r>
            <a:r>
              <a:rPr lang="sl-SI" sz="2400" dirty="0" smtClean="0"/>
              <a:t> </a:t>
            </a:r>
            <a:r>
              <a:rPr lang="sl-SI" sz="2400" dirty="0" err="1" smtClean="0"/>
              <a:t>Classical</a:t>
            </a:r>
            <a:r>
              <a:rPr lang="sl-SI" sz="2400" dirty="0" smtClean="0"/>
              <a:t> </a:t>
            </a:r>
            <a:r>
              <a:rPr lang="sl-SI" sz="2400" dirty="0" err="1" smtClean="0"/>
              <a:t>Library</a:t>
            </a:r>
            <a:r>
              <a:rPr lang="sl-SI" sz="2400" dirty="0" smtClean="0"/>
              <a:t> 18. Cambridge, Massachusetts: Harvard </a:t>
            </a:r>
            <a:r>
              <a:rPr lang="sl-SI" sz="2400" dirty="0" err="1" smtClean="0"/>
              <a:t>University</a:t>
            </a:r>
            <a:r>
              <a:rPr lang="sl-SI" sz="2400" dirty="0" smtClean="0"/>
              <a:t> </a:t>
            </a:r>
            <a:r>
              <a:rPr lang="sl-SI" sz="2400" dirty="0" err="1" smtClean="0"/>
              <a:t>Press</a:t>
            </a:r>
            <a:r>
              <a:rPr lang="sl-SI" sz="2400" dirty="0" smtClean="0"/>
              <a:t>, 1990. </a:t>
            </a:r>
            <a:endParaRPr lang="sl-SI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657671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Nimamo </a:t>
            </a:r>
            <a:r>
              <a:rPr lang="sl-SI" dirty="0"/>
              <a:t>ustaljenih pravil za slovenjene grških in rimskih imen, </a:t>
            </a:r>
            <a:r>
              <a:rPr lang="sl-SI" dirty="0" smtClean="0"/>
              <a:t>pogosto </a:t>
            </a:r>
            <a:r>
              <a:rPr lang="sl-SI" dirty="0"/>
              <a:t>se uporablja delo </a:t>
            </a:r>
            <a:r>
              <a:rPr lang="sl-SI" dirty="0" err="1"/>
              <a:t>Bronislave</a:t>
            </a:r>
            <a:r>
              <a:rPr lang="sl-SI" dirty="0"/>
              <a:t> </a:t>
            </a:r>
            <a:r>
              <a:rPr lang="sl-SI" dirty="0" err="1"/>
              <a:t>Aubelj</a:t>
            </a:r>
            <a:r>
              <a:rPr lang="sl-SI" dirty="0"/>
              <a:t> (</a:t>
            </a:r>
            <a:r>
              <a:rPr lang="sl-SI" dirty="0" err="1"/>
              <a:t>Aubelj</a:t>
            </a:r>
            <a:r>
              <a:rPr lang="sl-SI" dirty="0"/>
              <a:t>, </a:t>
            </a:r>
            <a:r>
              <a:rPr lang="sl-SI" dirty="0" err="1"/>
              <a:t>Bronislava</a:t>
            </a:r>
            <a:r>
              <a:rPr lang="sl-SI" dirty="0"/>
              <a:t>. </a:t>
            </a:r>
            <a:r>
              <a:rPr lang="sl-SI" i="1" dirty="0"/>
              <a:t>Antična imena po slovensko.</a:t>
            </a:r>
            <a:r>
              <a:rPr lang="sl-SI" dirty="0"/>
              <a:t> Ljubljana: Modrijan, 1997. </a:t>
            </a:r>
            <a:r>
              <a:rPr lang="sl-SI" dirty="0">
                <a:hlinkClick r:id="rId2"/>
              </a:rPr>
              <a:t>https://ff.classics.si/wp-content/uploads/2016/02/Aubelj-Anticna-imena-po-slovensko.x30392.pdf</a:t>
            </a:r>
            <a:r>
              <a:rPr lang="sl-SI" dirty="0"/>
              <a:t> PDF.)</a:t>
            </a:r>
          </a:p>
          <a:p>
            <a:endParaRPr lang="sl-SI" dirty="0"/>
          </a:p>
        </p:txBody>
      </p:sp>
      <p:sp>
        <p:nvSpPr>
          <p:cNvPr id="10" name="Left Arrow 9">
            <a:hlinkClick r:id="rId3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5700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Slike, fotografije in ostale umetnine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Autofit/>
          </a:bodyPr>
          <a:lstStyle/>
          <a:p>
            <a:r>
              <a:rPr lang="sl-SI" sz="2400" b="1" dirty="0" smtClean="0"/>
              <a:t>Podatki o tovrstnem gradivu se načeloma navajajo samo v besedilu, ne v opombah ali bibliografiji. </a:t>
            </a:r>
          </a:p>
          <a:p>
            <a:r>
              <a:rPr lang="sl-SI" sz="2400" dirty="0" smtClean="0"/>
              <a:t>Če navajamo v opomba ali v bibliografiji, navedemo avtorja, naslov, datum stvaritve, podatke o formatu (ali je slika, kip, fotografija, …) ter dimenzije in lokacija, kjer je delo hranjeno. Če je bilo delo najdeno na spletu se doda povezava. </a:t>
            </a:r>
          </a:p>
          <a:p>
            <a:pPr lvl="1"/>
            <a:r>
              <a:rPr lang="sl-SI" sz="2000" dirty="0" smtClean="0"/>
              <a:t>Pri fotografijah se NE napišejo dimenzije. </a:t>
            </a:r>
          </a:p>
          <a:p>
            <a:r>
              <a:rPr lang="sl-SI" sz="2400" b="1" i="1" dirty="0" smtClean="0"/>
              <a:t>Načeloma</a:t>
            </a:r>
            <a:r>
              <a:rPr lang="sl-SI" sz="2400" dirty="0" smtClean="0"/>
              <a:t> kratkih opomb za to ni, a marsikdo jih uporablja.</a:t>
            </a:r>
          </a:p>
          <a:p>
            <a:pPr lvl="1"/>
            <a:r>
              <a:rPr lang="sl-SI" sz="2000" dirty="0" smtClean="0"/>
              <a:t>V opombi, če smo se odločili, da bomo navajali, navedemo vse.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6095999" y="141763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9174874" y="1417637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6" name="Right Arrow 5">
            <a:hlinkClick r:id="rId4" action="ppaction://hlinksldjump"/>
          </p:cNvPr>
          <p:cNvSpPr/>
          <p:nvPr/>
        </p:nvSpPr>
        <p:spPr>
          <a:xfrm>
            <a:off x="10041147" y="5960853"/>
            <a:ext cx="1759789" cy="810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Primeri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909378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6379" y="447188"/>
            <a:ext cx="11870574" cy="970450"/>
          </a:xfrm>
        </p:spPr>
        <p:txBody>
          <a:bodyPr/>
          <a:lstStyle/>
          <a:p>
            <a:r>
              <a:rPr lang="sl-SI" dirty="0" smtClean="0"/>
              <a:t>Primeri za slike, fotografije in ostale umetnine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 lnSpcReduction="10000"/>
          </a:bodyPr>
          <a:lstStyle/>
          <a:p>
            <a:r>
              <a:rPr lang="sl-SI" sz="2800" dirty="0" smtClean="0"/>
              <a:t>Sprotna opomba:</a:t>
            </a:r>
          </a:p>
          <a:p>
            <a:pPr lvl="1"/>
            <a:r>
              <a:rPr lang="sl-SI" sz="2400" dirty="0" smtClean="0"/>
              <a:t>Salvador Dali,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Persistence </a:t>
            </a:r>
            <a:r>
              <a:rPr lang="sl-SI" sz="2400" i="1" dirty="0" err="1" smtClean="0"/>
              <a:t>of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Memory</a:t>
            </a:r>
            <a:r>
              <a:rPr lang="sl-SI" sz="2400" dirty="0" smtClean="0"/>
              <a:t>, 1931, olje na platnu (24,1 x 33,0 cm), </a:t>
            </a:r>
            <a:r>
              <a:rPr lang="sl-SI" sz="2400" dirty="0" err="1" smtClean="0"/>
              <a:t>Museum</a:t>
            </a:r>
            <a:r>
              <a:rPr lang="sl-SI" sz="2400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Modern </a:t>
            </a:r>
            <a:r>
              <a:rPr lang="sl-SI" sz="2400" dirty="0" err="1" smtClean="0"/>
              <a:t>Art</a:t>
            </a:r>
            <a:r>
              <a:rPr lang="sl-SI" sz="2400" dirty="0" smtClean="0"/>
              <a:t>, New York, (hiperpovezava). </a:t>
            </a:r>
            <a:r>
              <a:rPr lang="sl-SI" sz="2400" dirty="0" smtClean="0">
                <a:solidFill>
                  <a:srgbClr val="FF0000"/>
                </a:solidFill>
              </a:rPr>
              <a:t>(dolga oblika)</a:t>
            </a:r>
          </a:p>
          <a:p>
            <a:pPr lvl="1"/>
            <a:r>
              <a:rPr lang="sl-SI" sz="2400" dirty="0" smtClean="0"/>
              <a:t>Dali</a:t>
            </a:r>
            <a:r>
              <a:rPr lang="sl-SI" sz="2400" dirty="0"/>
              <a:t>,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Persistence </a:t>
            </a:r>
            <a:r>
              <a:rPr lang="sl-SI" sz="2400" i="1" dirty="0" err="1" smtClean="0"/>
              <a:t>of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Memory</a:t>
            </a:r>
            <a:r>
              <a:rPr lang="sl-SI" sz="2400" dirty="0" smtClean="0"/>
              <a:t>, 1931. </a:t>
            </a:r>
            <a:r>
              <a:rPr lang="sl-SI" sz="2400" dirty="0" smtClean="0">
                <a:solidFill>
                  <a:srgbClr val="FF0000"/>
                </a:solidFill>
              </a:rPr>
              <a:t>(kratka oblika)</a:t>
            </a:r>
          </a:p>
          <a:p>
            <a:endParaRPr lang="sl-SI" sz="2800" dirty="0" smtClean="0"/>
          </a:p>
          <a:p>
            <a:r>
              <a:rPr lang="sl-SI" sz="2800" dirty="0" smtClean="0"/>
              <a:t>Bibliografija:</a:t>
            </a:r>
          </a:p>
          <a:p>
            <a:pPr lvl="1"/>
            <a:r>
              <a:rPr lang="sl-SI" sz="2400" dirty="0" smtClean="0"/>
              <a:t>Dali, Salvador</a:t>
            </a:r>
            <a:r>
              <a:rPr lang="sl-SI" sz="2400" i="1" dirty="0" smtClean="0"/>
              <a:t>.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Persistence </a:t>
            </a:r>
            <a:r>
              <a:rPr lang="sl-SI" sz="2400" i="1" dirty="0" err="1" smtClean="0"/>
              <a:t>of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Memory</a:t>
            </a:r>
            <a:r>
              <a:rPr lang="sl-SI" sz="2400" dirty="0" smtClean="0"/>
              <a:t>. 1931. olje na platnu, 24,1 x 33,0 cm. </a:t>
            </a:r>
            <a:r>
              <a:rPr lang="sl-SI" sz="2400" dirty="0" err="1" smtClean="0"/>
              <a:t>Museum</a:t>
            </a:r>
            <a:r>
              <a:rPr lang="sl-SI" sz="2400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Modern </a:t>
            </a:r>
            <a:r>
              <a:rPr lang="sl-SI" sz="2400" dirty="0" err="1" smtClean="0"/>
              <a:t>Art</a:t>
            </a:r>
            <a:r>
              <a:rPr lang="sl-SI" sz="2400" dirty="0" smtClean="0"/>
              <a:t>, New York. (hiperpovezava). </a:t>
            </a:r>
          </a:p>
          <a:p>
            <a:endParaRPr lang="sl-SI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6051666" y="141763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9135885" y="1417637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016894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Spletna literatura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1880558"/>
            <a:ext cx="10554574" cy="4977441"/>
          </a:xfrm>
        </p:spPr>
        <p:txBody>
          <a:bodyPr>
            <a:normAutofit/>
          </a:bodyPr>
          <a:lstStyle/>
          <a:p>
            <a:r>
              <a:rPr lang="sl-SI" sz="2400" dirty="0" smtClean="0"/>
              <a:t>Povezava vedno zadnji element, če vključimo datum dostopa je ta PRED povezavo.</a:t>
            </a:r>
          </a:p>
          <a:p>
            <a:pPr lvl="1"/>
            <a:r>
              <a:rPr lang="sl-SI" sz="2200" dirty="0" smtClean="0"/>
              <a:t>Primera (če imamo datum objave ali zadnje spremembe, ne potrebujemo datuma dostopa): </a:t>
            </a:r>
          </a:p>
          <a:p>
            <a:pPr lvl="2"/>
            <a:r>
              <a:rPr lang="sl-SI" sz="2000" baseline="30000" dirty="0" smtClean="0"/>
              <a:t>11 </a:t>
            </a:r>
            <a:r>
              <a:rPr lang="sl-SI" sz="2000" dirty="0"/>
              <a:t>»</a:t>
            </a:r>
            <a:r>
              <a:rPr lang="sl-SI" sz="2000" dirty="0" err="1"/>
              <a:t>Privacy</a:t>
            </a:r>
            <a:r>
              <a:rPr lang="sl-SI" sz="2000" dirty="0"/>
              <a:t> </a:t>
            </a:r>
            <a:r>
              <a:rPr lang="sl-SI" sz="2000" dirty="0" err="1"/>
              <a:t>Policy</a:t>
            </a:r>
            <a:r>
              <a:rPr lang="sl-SI" sz="2000" dirty="0"/>
              <a:t>,« </a:t>
            </a:r>
            <a:r>
              <a:rPr lang="sl-SI" sz="2000" dirty="0" err="1"/>
              <a:t>Privacy</a:t>
            </a:r>
            <a:r>
              <a:rPr lang="sl-SI" sz="2000" dirty="0"/>
              <a:t> &amp; </a:t>
            </a:r>
            <a:r>
              <a:rPr lang="sl-SI" sz="2000" dirty="0" err="1"/>
              <a:t>Terms</a:t>
            </a:r>
            <a:r>
              <a:rPr lang="sl-SI" sz="2000" dirty="0"/>
              <a:t>, Google, </a:t>
            </a:r>
            <a:r>
              <a:rPr lang="sl-SI" sz="2000" dirty="0" smtClean="0"/>
              <a:t>nazadnje spremenjeno </a:t>
            </a:r>
            <a:r>
              <a:rPr lang="sl-SI" sz="2000" dirty="0"/>
              <a:t>22. januarja, 2019, </a:t>
            </a:r>
            <a:r>
              <a:rPr lang="sl-SI" sz="2000" dirty="0">
                <a:hlinkClick r:id="rId2"/>
              </a:rPr>
              <a:t>https://policies.google.com/privacy?hl=en-US</a:t>
            </a:r>
            <a:r>
              <a:rPr lang="sl-SI" sz="2000" dirty="0" smtClean="0"/>
              <a:t>.</a:t>
            </a:r>
          </a:p>
          <a:p>
            <a:pPr lvl="2"/>
            <a:r>
              <a:rPr lang="sl-SI" sz="2000" baseline="30000" dirty="0" smtClean="0"/>
              <a:t>12</a:t>
            </a:r>
            <a:r>
              <a:rPr lang="sl-SI" sz="2000" dirty="0" smtClean="0"/>
              <a:t> </a:t>
            </a:r>
            <a:r>
              <a:rPr lang="sl-SI" sz="2000" dirty="0" err="1"/>
              <a:t>City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Ithaca</a:t>
            </a:r>
            <a:r>
              <a:rPr lang="sl-SI" sz="2000" dirty="0"/>
              <a:t>, New York (Spletna stran), </a:t>
            </a:r>
            <a:r>
              <a:rPr lang="sl-SI" sz="2000" dirty="0" err="1"/>
              <a:t>CivicPlus</a:t>
            </a:r>
            <a:r>
              <a:rPr lang="sl-SI" sz="2000" dirty="0"/>
              <a:t> </a:t>
            </a:r>
            <a:r>
              <a:rPr lang="sl-SI" sz="2000" dirty="0" err="1"/>
              <a:t>Content</a:t>
            </a:r>
            <a:r>
              <a:rPr lang="sl-SI" sz="2000" dirty="0"/>
              <a:t> Management </a:t>
            </a:r>
            <a:r>
              <a:rPr lang="sl-SI" sz="2000" dirty="0" err="1"/>
              <a:t>System</a:t>
            </a:r>
            <a:r>
              <a:rPr lang="sl-SI" sz="2000" dirty="0"/>
              <a:t>, dostop 26. marca 2019, </a:t>
            </a:r>
            <a:r>
              <a:rPr lang="sl-SI" sz="2000" dirty="0">
                <a:hlinkClick r:id="rId3"/>
              </a:rPr>
              <a:t>https://www.cityofithaca.org</a:t>
            </a:r>
            <a:r>
              <a:rPr lang="sl-SI" sz="2000" dirty="0"/>
              <a:t>.  </a:t>
            </a:r>
            <a:endParaRPr lang="sl-SI" sz="2000" dirty="0" smtClean="0"/>
          </a:p>
          <a:p>
            <a:r>
              <a:rPr lang="sl-SI" sz="2400" dirty="0" smtClean="0"/>
              <a:t>Če je vir na internetni knjižnici, navedemo ime baze podatkov (=knjižnica) namesto povezave.</a:t>
            </a:r>
          </a:p>
          <a:p>
            <a:r>
              <a:rPr lang="sl-SI" sz="2400" dirty="0" smtClean="0"/>
              <a:t>Skoraj vedno je priporočljivo, da se doda povezavo.</a:t>
            </a:r>
            <a:endParaRPr lang="sl-SI" sz="2400" dirty="0"/>
          </a:p>
        </p:txBody>
      </p:sp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6" name="Right Arrow 5">
            <a:hlinkClick r:id="rId5" action="ppaction://hlinksldjump"/>
          </p:cNvPr>
          <p:cNvSpPr/>
          <p:nvPr/>
        </p:nvSpPr>
        <p:spPr>
          <a:xfrm>
            <a:off x="9325155" y="5745192"/>
            <a:ext cx="215660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Nadaljevanje</a:t>
            </a:r>
            <a:endParaRPr lang="sl-SI" dirty="0"/>
          </a:p>
        </p:txBody>
      </p:sp>
      <p:sp>
        <p:nvSpPr>
          <p:cNvPr id="7" name="Left Arrow 6">
            <a:hlinkClick r:id="rId6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8374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Spletna literatura</a:t>
            </a:r>
            <a:endParaRPr lang="sl-SI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18712" y="1909012"/>
            <a:ext cx="10554574" cy="4750580"/>
          </a:xfrm>
        </p:spPr>
        <p:txBody>
          <a:bodyPr>
            <a:normAutofit/>
          </a:bodyPr>
          <a:lstStyle/>
          <a:p>
            <a:r>
              <a:rPr lang="sl-SI" sz="2400" dirty="0" smtClean="0"/>
              <a:t>Različno navajamo spletne strani, bloge in družbena omrežja a pogosto so si ta zelo podobna. </a:t>
            </a:r>
            <a:endParaRPr lang="en-GB" sz="2400" dirty="0" smtClean="0"/>
          </a:p>
          <a:p>
            <a:r>
              <a:rPr lang="sl-SI" sz="2400" dirty="0">
                <a:solidFill>
                  <a:srgbClr val="FF0000"/>
                </a:solidFill>
              </a:rPr>
              <a:t>Knjige, zborniki in revije, ki primarno obstajajo v tiskani obliki in so na voljo na spletu NISO smatrane kot spletna literatura</a:t>
            </a:r>
            <a:r>
              <a:rPr lang="sl-SI" sz="2400" dirty="0" smtClean="0">
                <a:solidFill>
                  <a:srgbClr val="FF0000"/>
                </a:solidFill>
              </a:rPr>
              <a:t>!</a:t>
            </a:r>
            <a:endParaRPr lang="sl-SI" sz="2400" dirty="0" smtClean="0"/>
          </a:p>
          <a:p>
            <a:r>
              <a:rPr lang="sl-SI" sz="2400" dirty="0" smtClean="0"/>
              <a:t>Naslov spletne strani je v navadni pisavi, naslov bloga (= podobno kot revije) so v poševnicah in naslovi objav v blogih (kot članki v revijah) so v »navednicah«.</a:t>
            </a:r>
          </a:p>
          <a:p>
            <a:r>
              <a:rPr lang="sl-SI" sz="2400" dirty="0" smtClean="0"/>
              <a:t>Naslovi podstrani so v »navednicah«. Če niste prepričani, a gre za spletno stran in podstran ali blog, navajajte kot spletno stran. (Blog ima navadno navedenega avtorja.)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  <p:sp>
        <p:nvSpPr>
          <p:cNvPr id="2" name="Right Arrow 1">
            <a:hlinkClick r:id="rId4" action="ppaction://hlinksldjump"/>
          </p:cNvPr>
          <p:cNvSpPr/>
          <p:nvPr/>
        </p:nvSpPr>
        <p:spPr>
          <a:xfrm>
            <a:off x="9325155" y="5745192"/>
            <a:ext cx="215660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Nadaljevanje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5422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Kdaj damo sklic?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23238"/>
          </a:xfrm>
        </p:spPr>
        <p:txBody>
          <a:bodyPr>
            <a:normAutofit/>
          </a:bodyPr>
          <a:lstStyle/>
          <a:p>
            <a:r>
              <a:rPr lang="sl-SI" sz="2400" dirty="0" smtClean="0"/>
              <a:t>Ni splošnega pravila (po CMS).</a:t>
            </a:r>
          </a:p>
          <a:p>
            <a:r>
              <a:rPr lang="sl-SI" sz="2400" dirty="0" smtClean="0"/>
              <a:t>Na koncu odstavka.</a:t>
            </a:r>
          </a:p>
          <a:p>
            <a:r>
              <a:rPr lang="sl-SI" sz="2400" dirty="0" smtClean="0"/>
              <a:t>Na koncu povedi, ki vsebuje dejstva ali mnenja, ki niso splošno znana.</a:t>
            </a:r>
          </a:p>
          <a:p>
            <a:r>
              <a:rPr lang="sl-SI" sz="2400" dirty="0" smtClean="0"/>
              <a:t>V povedi, ki vsebuje taka dejstva ali mnenja, če je poved dolga.</a:t>
            </a:r>
          </a:p>
          <a:p>
            <a:r>
              <a:rPr lang="sl-SI" sz="2400" dirty="0" smtClean="0"/>
              <a:t>Za navednicami in ločilom (oziroma na njem) a PRED pomišljajem.</a:t>
            </a:r>
          </a:p>
          <a:p>
            <a:pPr lvl="1"/>
            <a:r>
              <a:rPr lang="sl-SI" sz="2200" dirty="0" smtClean="0"/>
              <a:t>To je bilo očitno</a:t>
            </a:r>
            <a:r>
              <a:rPr lang="sl-SI" sz="2200" baseline="30000" dirty="0" smtClean="0"/>
              <a:t>25</a:t>
            </a:r>
            <a:r>
              <a:rPr lang="sl-SI" sz="2200" dirty="0" smtClean="0"/>
              <a:t>– in treba si je tudi zapomniti…</a:t>
            </a:r>
            <a:endParaRPr lang="sl-SI" sz="22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8729932" y="5322498"/>
            <a:ext cx="2363638" cy="1147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Osnovni format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390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Spletna literatura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51041"/>
          </a:xfrm>
        </p:spPr>
        <p:txBody>
          <a:bodyPr>
            <a:normAutofit lnSpcReduction="10000"/>
          </a:bodyPr>
          <a:lstStyle/>
          <a:p>
            <a:r>
              <a:rPr lang="sl-SI" sz="2400" dirty="0" smtClean="0"/>
              <a:t>Ko navajamo spletno literaturo v bibliografijo navedemo vse, kar lahko:</a:t>
            </a:r>
            <a:br>
              <a:rPr lang="sl-SI" sz="2400" dirty="0" smtClean="0"/>
            </a:br>
            <a:r>
              <a:rPr lang="sl-SI" sz="2400" dirty="0"/>
              <a:t>1.) lastnik ali sponzor strani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 smtClean="0"/>
              <a:t>2.) »naslov ali opis specifične strani«</a:t>
            </a:r>
            <a:br>
              <a:rPr lang="sl-SI" sz="2400" dirty="0" smtClean="0"/>
            </a:br>
            <a:r>
              <a:rPr lang="sl-SI" sz="2400" dirty="0" smtClean="0"/>
              <a:t>3.) naslov ali opis celotne strani (domene)</a:t>
            </a:r>
            <a:br>
              <a:rPr lang="sl-SI" sz="2400" dirty="0" smtClean="0"/>
            </a:br>
            <a:r>
              <a:rPr lang="sl-SI" sz="2400" dirty="0" smtClean="0"/>
              <a:t>4.) lahko </a:t>
            </a:r>
            <a:r>
              <a:rPr lang="sl-SI" sz="2400" dirty="0"/>
              <a:t>dodamo besedo (spletna stran) v oklepajih po naslovu ali opisu strani, če ni jasno, da gre za tovrstno </a:t>
            </a:r>
            <a:r>
              <a:rPr lang="sl-SI" sz="2400" dirty="0" smtClean="0"/>
              <a:t>literaturo</a:t>
            </a:r>
            <a:br>
              <a:rPr lang="sl-SI" sz="2400" dirty="0" smtClean="0"/>
            </a:br>
            <a:r>
              <a:rPr lang="sl-SI" sz="2400" dirty="0" smtClean="0"/>
              <a:t>5.) datum objave ali zadnje spremembe – če tega podatka ni, dodajte datum dostopa</a:t>
            </a:r>
            <a:br>
              <a:rPr lang="sl-SI" sz="2400" dirty="0" smtClean="0"/>
            </a:br>
            <a:r>
              <a:rPr lang="sl-SI" sz="2400" dirty="0" smtClean="0"/>
              <a:t>5a.) točen čas zadnje spremembe oz. datuma dostopa se navaja pri straneh, ki se pogosto spreminjajo (npr. Wikipedija)</a:t>
            </a:r>
            <a:br>
              <a:rPr lang="sl-SI" sz="2400" dirty="0" smtClean="0"/>
            </a:br>
            <a:r>
              <a:rPr lang="sl-SI" sz="2400" dirty="0"/>
              <a:t>6.) </a:t>
            </a:r>
            <a:r>
              <a:rPr lang="sl-SI" sz="2400" dirty="0" smtClean="0"/>
              <a:t>povezava</a:t>
            </a:r>
            <a:endParaRPr lang="sl-SI" sz="24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  <p:sp>
        <p:nvSpPr>
          <p:cNvPr id="7" name="Right Arrow 6">
            <a:hlinkClick r:id="rId4" action="ppaction://hlinksldjump"/>
          </p:cNvPr>
          <p:cNvSpPr/>
          <p:nvPr/>
        </p:nvSpPr>
        <p:spPr>
          <a:xfrm>
            <a:off x="9325155" y="5745192"/>
            <a:ext cx="215660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Nadaljevanje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2759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Spletna literatura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80559"/>
            <a:ext cx="10554574" cy="4977442"/>
          </a:xfrm>
        </p:spPr>
        <p:txBody>
          <a:bodyPr>
            <a:noAutofit/>
          </a:bodyPr>
          <a:lstStyle/>
          <a:p>
            <a:r>
              <a:rPr lang="sl-SI" sz="2400" dirty="0" smtClean="0"/>
              <a:t>Ko navajamo spletno literaturo v sprotnih opombah, je priporočeno, da se uporablja dolgo obliko v kakršnem koli primeru, ker kratka oblika ne pove dovolj. V dolgi obliki navajamo iste podatke, kot v bibliografiji, le v drugem vrstnem redu:</a:t>
            </a:r>
            <a:br>
              <a:rPr lang="sl-SI" sz="2400" dirty="0" smtClean="0"/>
            </a:br>
            <a:r>
              <a:rPr lang="sl-SI" sz="2400" dirty="0"/>
              <a:t>1.) »naslov ali opis specifične strani« </a:t>
            </a:r>
            <a:r>
              <a:rPr lang="sl-SI" sz="2400" dirty="0" smtClean="0"/>
              <a:t> </a:t>
            </a:r>
            <a:r>
              <a:rPr lang="sl-SI" sz="2400" dirty="0"/>
              <a:t/>
            </a:r>
            <a:br>
              <a:rPr lang="sl-SI" sz="2400" dirty="0"/>
            </a:br>
            <a:r>
              <a:rPr lang="sl-SI" sz="2400" dirty="0"/>
              <a:t>2</a:t>
            </a:r>
            <a:r>
              <a:rPr lang="sl-SI" sz="2400" dirty="0" smtClean="0"/>
              <a:t>.)</a:t>
            </a:r>
            <a:r>
              <a:rPr lang="sl-SI" sz="2400" dirty="0"/>
              <a:t> naslov ali opis celotne strani (domene)</a:t>
            </a:r>
            <a:br>
              <a:rPr lang="sl-SI" sz="2400" dirty="0"/>
            </a:br>
            <a:r>
              <a:rPr lang="sl-SI" sz="2400" dirty="0" smtClean="0"/>
              <a:t>3.) </a:t>
            </a:r>
            <a:r>
              <a:rPr lang="sl-SI" sz="2400" dirty="0"/>
              <a:t>lahko dodamo besedo (spletna stran) v </a:t>
            </a:r>
            <a:r>
              <a:rPr lang="sl-SI" sz="2400" dirty="0" smtClean="0"/>
              <a:t>oklepajih</a:t>
            </a:r>
            <a:br>
              <a:rPr lang="sl-SI" sz="2400" dirty="0" smtClean="0"/>
            </a:br>
            <a:r>
              <a:rPr lang="sl-SI" sz="2400" dirty="0" smtClean="0"/>
              <a:t>4.)</a:t>
            </a:r>
            <a:r>
              <a:rPr lang="sl-SI" sz="2400" dirty="0"/>
              <a:t> lastnik ali sponzor strani </a:t>
            </a:r>
            <a:br>
              <a:rPr lang="sl-SI" sz="2400" dirty="0"/>
            </a:br>
            <a:r>
              <a:rPr lang="sl-SI" sz="2400" dirty="0"/>
              <a:t>5.) datum objave ali zadnje spremembe – če tega podatka ni, dodajte datum dostopa</a:t>
            </a:r>
            <a:br>
              <a:rPr lang="sl-SI" sz="2400" dirty="0"/>
            </a:br>
            <a:r>
              <a:rPr lang="sl-SI" sz="2400" dirty="0"/>
              <a:t>5a.) točen čas zadnje spremembe oz. </a:t>
            </a:r>
            <a:r>
              <a:rPr lang="sl-SI" sz="2400" dirty="0" smtClean="0"/>
              <a:t>datum dostopa</a:t>
            </a:r>
            <a:r>
              <a:rPr lang="sl-SI" sz="2400" dirty="0"/>
              <a:t/>
            </a:r>
            <a:br>
              <a:rPr lang="sl-SI" sz="2400" dirty="0"/>
            </a:br>
            <a:r>
              <a:rPr lang="sl-SI" sz="2400" dirty="0"/>
              <a:t>6.) </a:t>
            </a:r>
            <a:r>
              <a:rPr lang="sl-SI" sz="2400" dirty="0" smtClean="0"/>
              <a:t>povezava</a:t>
            </a:r>
            <a:endParaRPr lang="sl-SI" sz="24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  <p:sp>
        <p:nvSpPr>
          <p:cNvPr id="7" name="Right Arrow 6">
            <a:hlinkClick r:id="rId4" action="ppaction://hlinksldjump"/>
          </p:cNvPr>
          <p:cNvSpPr/>
          <p:nvPr/>
        </p:nvSpPr>
        <p:spPr>
          <a:xfrm>
            <a:off x="9394166" y="3209026"/>
            <a:ext cx="2294626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Primeri za sklice</a:t>
            </a:r>
            <a:endParaRPr lang="sl-SI" dirty="0"/>
          </a:p>
        </p:txBody>
      </p:sp>
      <p:sp>
        <p:nvSpPr>
          <p:cNvPr id="8" name="Right Arrow 7">
            <a:hlinkClick r:id="rId5" action="ppaction://hlinksldjump"/>
          </p:cNvPr>
          <p:cNvSpPr/>
          <p:nvPr/>
        </p:nvSpPr>
        <p:spPr>
          <a:xfrm>
            <a:off x="9394166" y="5451892"/>
            <a:ext cx="2398143" cy="1190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Primer za bibliografijo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860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540" y="326418"/>
            <a:ext cx="5727940" cy="1295348"/>
          </a:xfrm>
        </p:spPr>
        <p:txBody>
          <a:bodyPr/>
          <a:lstStyle/>
          <a:p>
            <a:r>
              <a:rPr lang="sl-SI" dirty="0" smtClean="0"/>
              <a:t>Primeri spletne literature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89185"/>
            <a:ext cx="10554574" cy="4968815"/>
          </a:xfrm>
        </p:spPr>
        <p:txBody>
          <a:bodyPr>
            <a:noAutofit/>
          </a:bodyPr>
          <a:lstStyle/>
          <a:p>
            <a:r>
              <a:rPr lang="sl-SI" sz="2400" dirty="0" smtClean="0">
                <a:solidFill>
                  <a:srgbClr val="FF0000"/>
                </a:solidFill>
              </a:rPr>
              <a:t>Sprotna opomba (dolga oblika): </a:t>
            </a:r>
            <a:br>
              <a:rPr lang="sl-SI" sz="2400" dirty="0" smtClean="0">
                <a:solidFill>
                  <a:srgbClr val="FF0000"/>
                </a:solidFill>
              </a:rPr>
            </a:br>
            <a:r>
              <a:rPr lang="sl-SI" sz="2400" baseline="30000" dirty="0" smtClean="0"/>
              <a:t>11 </a:t>
            </a:r>
            <a:r>
              <a:rPr lang="sl-SI" sz="2400" dirty="0" smtClean="0"/>
              <a:t>»</a:t>
            </a:r>
            <a:r>
              <a:rPr lang="sl-SI" sz="2400" dirty="0" err="1" smtClean="0"/>
              <a:t>Privacy</a:t>
            </a:r>
            <a:r>
              <a:rPr lang="sl-SI" sz="2400" dirty="0" smtClean="0"/>
              <a:t> </a:t>
            </a:r>
            <a:r>
              <a:rPr lang="sl-SI" sz="2400" dirty="0" err="1" smtClean="0"/>
              <a:t>Policy</a:t>
            </a:r>
            <a:r>
              <a:rPr lang="sl-SI" sz="2400" dirty="0"/>
              <a:t>,</a:t>
            </a:r>
            <a:r>
              <a:rPr lang="sl-SI" sz="2400" dirty="0" smtClean="0"/>
              <a:t>« </a:t>
            </a:r>
            <a:r>
              <a:rPr lang="sl-SI" sz="2400" dirty="0" err="1" smtClean="0"/>
              <a:t>Privacy</a:t>
            </a:r>
            <a:r>
              <a:rPr lang="sl-SI" sz="2400" dirty="0" smtClean="0"/>
              <a:t> &amp; </a:t>
            </a:r>
            <a:r>
              <a:rPr lang="sl-SI" sz="2400" dirty="0" err="1" smtClean="0"/>
              <a:t>Terms</a:t>
            </a:r>
            <a:r>
              <a:rPr lang="sl-SI" sz="2400" dirty="0" smtClean="0"/>
              <a:t>, Google, Nazadnje spremenjeno 22. </a:t>
            </a:r>
            <a:r>
              <a:rPr lang="sl-SI" sz="2400" dirty="0"/>
              <a:t>januarja, </a:t>
            </a:r>
            <a:r>
              <a:rPr lang="sl-SI" sz="2400" dirty="0" smtClean="0"/>
              <a:t>2019, </a:t>
            </a:r>
            <a:r>
              <a:rPr lang="sl-SI" sz="2400" dirty="0">
                <a:hlinkClick r:id="rId2"/>
              </a:rPr>
              <a:t>https://</a:t>
            </a:r>
            <a:r>
              <a:rPr lang="sl-SI" sz="2400" dirty="0" smtClean="0">
                <a:hlinkClick r:id="rId2"/>
              </a:rPr>
              <a:t>policies.google.com/privacy?hl=en-US</a:t>
            </a:r>
            <a:r>
              <a:rPr lang="sl-SI" sz="2400" dirty="0" smtClean="0"/>
              <a:t>.</a:t>
            </a:r>
            <a:br>
              <a:rPr lang="sl-SI" sz="2400" dirty="0" smtClean="0"/>
            </a:b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baseline="30000" dirty="0" smtClean="0"/>
              <a:t>12 </a:t>
            </a:r>
            <a:r>
              <a:rPr lang="sl-SI" sz="2400" dirty="0" smtClean="0"/>
              <a:t>»</a:t>
            </a:r>
            <a:r>
              <a:rPr lang="sl-SI" sz="2400" dirty="0" err="1" smtClean="0"/>
              <a:t>Style</a:t>
            </a:r>
            <a:r>
              <a:rPr lang="sl-SI" sz="2400" dirty="0" smtClean="0"/>
              <a:t> </a:t>
            </a:r>
            <a:r>
              <a:rPr lang="sl-SI" sz="2400" dirty="0" err="1" smtClean="0"/>
              <a:t>Guide</a:t>
            </a:r>
            <a:r>
              <a:rPr lang="sl-SI" sz="2400" dirty="0"/>
              <a:t>,</a:t>
            </a:r>
            <a:r>
              <a:rPr lang="sl-SI" sz="2400" dirty="0" smtClean="0"/>
              <a:t>« </a:t>
            </a:r>
            <a:r>
              <a:rPr lang="sl-SI" sz="2400" dirty="0" err="1" smtClean="0"/>
              <a:t>Wikipedia</a:t>
            </a:r>
            <a:r>
              <a:rPr lang="sl-SI" sz="2400" dirty="0"/>
              <a:t>,</a:t>
            </a:r>
            <a:r>
              <a:rPr lang="sl-SI" sz="2400" dirty="0" smtClean="0"/>
              <a:t> </a:t>
            </a:r>
            <a:r>
              <a:rPr lang="sl-SI" sz="2400" dirty="0" err="1" smtClean="0"/>
              <a:t>Wikimedia</a:t>
            </a:r>
            <a:r>
              <a:rPr lang="sl-SI" sz="2400" dirty="0" smtClean="0"/>
              <a:t> </a:t>
            </a:r>
            <a:r>
              <a:rPr lang="sl-SI" sz="2400" dirty="0" err="1" smtClean="0"/>
              <a:t>Foundation</a:t>
            </a:r>
            <a:r>
              <a:rPr lang="sl-SI" sz="2400" dirty="0" smtClean="0"/>
              <a:t>, </a:t>
            </a:r>
            <a:r>
              <a:rPr lang="sl-SI" sz="2400" dirty="0"/>
              <a:t>Nazadnje spremenjeno 25. marca, 2019 ob </a:t>
            </a:r>
            <a:r>
              <a:rPr lang="sl-SI" sz="2400" dirty="0" smtClean="0"/>
              <a:t>05:47, </a:t>
            </a:r>
            <a:r>
              <a:rPr lang="sl-SI" sz="2400" dirty="0">
                <a:hlinkClick r:id="rId3"/>
              </a:rPr>
              <a:t>https://</a:t>
            </a:r>
            <a:r>
              <a:rPr lang="sl-SI" sz="2400" dirty="0" smtClean="0">
                <a:hlinkClick r:id="rId3"/>
              </a:rPr>
              <a:t>en.wikipedia.org/wiki/Style_guide</a:t>
            </a:r>
            <a:r>
              <a:rPr lang="sl-SI" sz="2400" dirty="0" smtClean="0"/>
              <a:t>. </a:t>
            </a:r>
            <a:br>
              <a:rPr lang="sl-SI" sz="2400" dirty="0" smtClean="0"/>
            </a:b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baseline="30000" dirty="0" smtClean="0"/>
              <a:t>13</a:t>
            </a:r>
            <a:r>
              <a:rPr lang="sl-SI" sz="2400" dirty="0" smtClean="0"/>
              <a:t> </a:t>
            </a:r>
            <a:r>
              <a:rPr lang="sl-SI" sz="2400" dirty="0" err="1" smtClean="0"/>
              <a:t>City</a:t>
            </a:r>
            <a:r>
              <a:rPr lang="sl-SI" sz="2400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</a:t>
            </a:r>
            <a:r>
              <a:rPr lang="sl-SI" sz="2400" dirty="0" err="1" smtClean="0"/>
              <a:t>Ithaca</a:t>
            </a:r>
            <a:r>
              <a:rPr lang="sl-SI" sz="2400" dirty="0" smtClean="0"/>
              <a:t>, New York (Spletna stran), </a:t>
            </a:r>
            <a:r>
              <a:rPr lang="sl-SI" sz="2400" dirty="0" err="1" smtClean="0"/>
              <a:t>CivicPlus</a:t>
            </a:r>
            <a:r>
              <a:rPr lang="sl-SI" sz="2400" dirty="0" smtClean="0"/>
              <a:t> </a:t>
            </a:r>
            <a:r>
              <a:rPr lang="sl-SI" sz="2400" dirty="0" err="1" smtClean="0"/>
              <a:t>Content</a:t>
            </a:r>
            <a:r>
              <a:rPr lang="sl-SI" sz="2400" dirty="0" smtClean="0"/>
              <a:t> Management </a:t>
            </a:r>
            <a:r>
              <a:rPr lang="sl-SI" sz="2400" dirty="0" err="1" smtClean="0"/>
              <a:t>System</a:t>
            </a:r>
            <a:r>
              <a:rPr lang="sl-SI" sz="2400" dirty="0" smtClean="0"/>
              <a:t>, dostop 26. </a:t>
            </a:r>
            <a:r>
              <a:rPr lang="sl-SI" sz="2400" dirty="0"/>
              <a:t>marca 2019, </a:t>
            </a:r>
            <a:r>
              <a:rPr lang="sl-SI" sz="2400" dirty="0">
                <a:hlinkClick r:id="rId4"/>
              </a:rPr>
              <a:t>https://</a:t>
            </a:r>
            <a:r>
              <a:rPr lang="sl-SI" sz="2400" dirty="0" smtClean="0">
                <a:hlinkClick r:id="rId4"/>
              </a:rPr>
              <a:t>www.cityofithaca.org</a:t>
            </a:r>
            <a:r>
              <a:rPr lang="sl-SI" sz="2400" dirty="0" smtClean="0"/>
              <a:t>.  </a:t>
            </a:r>
            <a:endParaRPr lang="sl-SI" sz="2400" baseline="30000" dirty="0" smtClean="0"/>
          </a:p>
          <a:p>
            <a:r>
              <a:rPr lang="sl-SI" sz="2400" dirty="0" smtClean="0">
                <a:solidFill>
                  <a:srgbClr val="FF0000"/>
                </a:solidFill>
              </a:rPr>
              <a:t>Sprotna opomba (kratka oblika, kot je v </a:t>
            </a:r>
            <a:r>
              <a:rPr lang="sl-SI" sz="2400" dirty="0" err="1" smtClean="0">
                <a:solidFill>
                  <a:srgbClr val="FF0000"/>
                </a:solidFill>
              </a:rPr>
              <a:t>Kliu</a:t>
            </a:r>
            <a:r>
              <a:rPr lang="sl-SI" sz="2400" dirty="0" smtClean="0">
                <a:solidFill>
                  <a:srgbClr val="FF0000"/>
                </a:solidFill>
              </a:rPr>
              <a:t>): </a:t>
            </a:r>
            <a:r>
              <a:rPr lang="sl-SI" sz="2400" baseline="30000" dirty="0" smtClean="0"/>
              <a:t>14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 smtClean="0"/>
              <a:t>Google, </a:t>
            </a:r>
            <a:r>
              <a:rPr lang="sl-SI" sz="2400" dirty="0" err="1" smtClean="0"/>
              <a:t>Privacy</a:t>
            </a:r>
            <a:r>
              <a:rPr lang="sl-SI" sz="2400" dirty="0" smtClean="0"/>
              <a:t> &amp; </a:t>
            </a:r>
            <a:r>
              <a:rPr lang="sl-SI" sz="2400" dirty="0" err="1" smtClean="0"/>
              <a:t>Terms</a:t>
            </a:r>
            <a:r>
              <a:rPr lang="sl-SI" sz="2400" dirty="0" smtClean="0"/>
              <a:t>, »</a:t>
            </a:r>
            <a:r>
              <a:rPr lang="sl-SI" sz="2400" dirty="0" err="1" smtClean="0"/>
              <a:t>Privacy</a:t>
            </a:r>
            <a:r>
              <a:rPr lang="sl-SI" sz="2400" dirty="0" smtClean="0"/>
              <a:t> </a:t>
            </a:r>
            <a:r>
              <a:rPr lang="sl-SI" sz="2400" dirty="0" err="1" smtClean="0"/>
              <a:t>Policy</a:t>
            </a:r>
            <a:r>
              <a:rPr lang="sl-SI" sz="2400" dirty="0" smtClean="0"/>
              <a:t>.«</a:t>
            </a:r>
          </a:p>
        </p:txBody>
      </p:sp>
      <p:sp>
        <p:nvSpPr>
          <p:cNvPr id="4" name="Left Arrow 3">
            <a:hlinkClick r:id="rId5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Left Arrow 4">
            <a:hlinkClick r:id="rId6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  <p:sp>
        <p:nvSpPr>
          <p:cNvPr id="7" name="Right Arrow 6">
            <a:hlinkClick r:id="rId7" action="ppaction://hlinksldjump"/>
          </p:cNvPr>
          <p:cNvSpPr/>
          <p:nvPr/>
        </p:nvSpPr>
        <p:spPr>
          <a:xfrm>
            <a:off x="6581955" y="1621766"/>
            <a:ext cx="2113471" cy="715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Slika</a:t>
            </a:r>
            <a:endParaRPr lang="sl-SI" dirty="0"/>
          </a:p>
        </p:txBody>
      </p:sp>
      <p:sp>
        <p:nvSpPr>
          <p:cNvPr id="8" name="Right Arrow 7">
            <a:hlinkClick r:id="rId8" action="ppaction://hlinksldjump"/>
          </p:cNvPr>
          <p:cNvSpPr/>
          <p:nvPr/>
        </p:nvSpPr>
        <p:spPr>
          <a:xfrm>
            <a:off x="9601200" y="5046450"/>
            <a:ext cx="2398143" cy="1190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Primer za bibliografijo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5597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153955" cy="625475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570" y="6254750"/>
            <a:ext cx="3171825" cy="457200"/>
          </a:xfrm>
          <a:prstGeom prst="rect">
            <a:avLst/>
          </a:prstGeom>
        </p:spPr>
      </p:pic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Left Arrow 4">
            <a:hlinkClick r:id="rId5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  <p:sp>
        <p:nvSpPr>
          <p:cNvPr id="2" name="Left Arrow 1"/>
          <p:cNvSpPr/>
          <p:nvPr/>
        </p:nvSpPr>
        <p:spPr>
          <a:xfrm>
            <a:off x="1130061" y="5798149"/>
            <a:ext cx="2441275" cy="91380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Primeri za sklice</a:t>
            </a:r>
            <a:endParaRPr lang="sl-SI" dirty="0"/>
          </a:p>
        </p:txBody>
      </p:sp>
      <p:sp>
        <p:nvSpPr>
          <p:cNvPr id="8" name="Right Arrow 7">
            <a:hlinkClick r:id="rId6" action="ppaction://hlinksldjump"/>
          </p:cNvPr>
          <p:cNvSpPr/>
          <p:nvPr/>
        </p:nvSpPr>
        <p:spPr>
          <a:xfrm>
            <a:off x="9344520" y="5521503"/>
            <a:ext cx="2398143" cy="1190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Primer za bibliografijo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8711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419" y="334350"/>
            <a:ext cx="5828581" cy="1269469"/>
          </a:xfrm>
        </p:spPr>
        <p:txBody>
          <a:bodyPr/>
          <a:lstStyle/>
          <a:p>
            <a:r>
              <a:rPr lang="sl-SI" dirty="0" smtClean="0"/>
              <a:t>Primeri spletne literature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>
                <a:solidFill>
                  <a:srgbClr val="FF0000"/>
                </a:solidFill>
              </a:rPr>
              <a:t>Bibliografija:</a:t>
            </a:r>
            <a:br>
              <a:rPr lang="sl-SI" sz="2400" dirty="0" smtClean="0">
                <a:solidFill>
                  <a:srgbClr val="FF0000"/>
                </a:solidFill>
              </a:rPr>
            </a:br>
            <a:r>
              <a:rPr lang="sl-SI" sz="2400" dirty="0" smtClean="0"/>
              <a:t>Microsoft </a:t>
            </a:r>
            <a:r>
              <a:rPr lang="sl-SI" sz="2400" dirty="0" err="1" smtClean="0"/>
              <a:t>Corporation</a:t>
            </a:r>
            <a:r>
              <a:rPr lang="sl-SI" sz="2400" dirty="0" smtClean="0"/>
              <a:t>. »</a:t>
            </a:r>
            <a:r>
              <a:rPr lang="sl-SI" sz="2400" dirty="0" err="1" smtClean="0"/>
              <a:t>Apps</a:t>
            </a:r>
            <a:r>
              <a:rPr lang="sl-SI" sz="2400" dirty="0" smtClean="0"/>
              <a:t> </a:t>
            </a:r>
            <a:r>
              <a:rPr lang="sl-SI" sz="2400" dirty="0" err="1" smtClean="0"/>
              <a:t>for</a:t>
            </a:r>
            <a:r>
              <a:rPr lang="sl-SI" sz="2400" dirty="0" smtClean="0"/>
              <a:t> Office </a:t>
            </a:r>
            <a:r>
              <a:rPr lang="sl-SI" sz="2400" dirty="0" err="1" smtClean="0"/>
              <a:t>Sample</a:t>
            </a:r>
            <a:r>
              <a:rPr lang="sl-SI" sz="2400" dirty="0" smtClean="0"/>
              <a:t> Pack.« Office </a:t>
            </a:r>
            <a:r>
              <a:rPr lang="sl-SI" sz="2400" dirty="0" err="1" smtClean="0"/>
              <a:t>Developer</a:t>
            </a:r>
            <a:r>
              <a:rPr lang="sl-SI" sz="2400" dirty="0" smtClean="0"/>
              <a:t> Center. Nazadnje spremenjeno 20. </a:t>
            </a:r>
            <a:r>
              <a:rPr lang="sl-SI" sz="2400" dirty="0"/>
              <a:t>oktobra, 2015. </a:t>
            </a:r>
            <a:r>
              <a:rPr lang="sl-SI" sz="2400" dirty="0">
                <a:hlinkClick r:id="rId2"/>
              </a:rPr>
              <a:t>https://</a:t>
            </a:r>
            <a:r>
              <a:rPr lang="sl-SI" sz="2400" dirty="0" smtClean="0">
                <a:hlinkClick r:id="rId2"/>
              </a:rPr>
              <a:t>code.msdn.microsoft.com/office/Apps-for-Office-code-d04762b7</a:t>
            </a:r>
            <a:r>
              <a:rPr lang="sl-SI" sz="2400" dirty="0" smtClean="0"/>
              <a:t>. </a:t>
            </a:r>
            <a:endParaRPr lang="sl-SI" sz="2400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Left Arrow 4">
            <a:hlinkClick r:id="rId4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  <p:sp>
        <p:nvSpPr>
          <p:cNvPr id="6" name="Right Arrow 5">
            <a:hlinkClick r:id="rId5" action="ppaction://hlinksldjump"/>
          </p:cNvPr>
          <p:cNvSpPr/>
          <p:nvPr/>
        </p:nvSpPr>
        <p:spPr>
          <a:xfrm>
            <a:off x="9463176" y="5262113"/>
            <a:ext cx="1725283" cy="8195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Slika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5381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4268"/>
            <a:ext cx="12157075" cy="4589463"/>
          </a:xfrm>
        </p:spPr>
      </p:pic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9207491" y="84773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Left Arrow 4">
            <a:hlinkClick r:id="rId4" action="ppaction://hlinksldjump"/>
          </p:cNvPr>
          <p:cNvSpPr/>
          <p:nvPr/>
        </p:nvSpPr>
        <p:spPr>
          <a:xfrm>
            <a:off x="6096000" y="90473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  <p:sp>
        <p:nvSpPr>
          <p:cNvPr id="2" name="Left Arrow 1">
            <a:hlinkClick r:id="rId5" action="ppaction://hlinksldjump"/>
          </p:cNvPr>
          <p:cNvSpPr/>
          <p:nvPr/>
        </p:nvSpPr>
        <p:spPr>
          <a:xfrm>
            <a:off x="1061049" y="5723731"/>
            <a:ext cx="1794294" cy="8022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Primer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929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Blogi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92969"/>
            <a:ext cx="10554574" cy="49650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sz="2400" dirty="0"/>
              <a:t>V </a:t>
            </a:r>
            <a:r>
              <a:rPr lang="de-DE" sz="2400" dirty="0" err="1"/>
              <a:t>bibliografiji</a:t>
            </a:r>
            <a:r>
              <a:rPr lang="de-DE" sz="2400" dirty="0"/>
              <a:t> </a:t>
            </a:r>
            <a:r>
              <a:rPr lang="de-DE" sz="2400" dirty="0" err="1"/>
              <a:t>za</a:t>
            </a:r>
            <a:r>
              <a:rPr lang="de-DE" sz="2400" dirty="0"/>
              <a:t> </a:t>
            </a:r>
            <a:r>
              <a:rPr lang="de-DE" sz="2400" dirty="0" err="1"/>
              <a:t>bloge</a:t>
            </a:r>
            <a:r>
              <a:rPr lang="de-DE" sz="2400" dirty="0"/>
              <a:t> </a:t>
            </a:r>
            <a:r>
              <a:rPr lang="de-DE" sz="2400" dirty="0" err="1"/>
              <a:t>navajamo</a:t>
            </a:r>
            <a:r>
              <a:rPr lang="de-DE" sz="2400" dirty="0"/>
              <a:t> </a:t>
            </a:r>
            <a:r>
              <a:rPr lang="de-DE" sz="2400" dirty="0" err="1"/>
              <a:t>vse</a:t>
            </a:r>
            <a:r>
              <a:rPr lang="de-DE" sz="2400" dirty="0"/>
              <a:t>, </a:t>
            </a:r>
            <a:r>
              <a:rPr lang="de-DE" sz="2400" dirty="0" err="1"/>
              <a:t>kar</a:t>
            </a:r>
            <a:r>
              <a:rPr lang="de-DE" sz="2400" dirty="0"/>
              <a:t> </a:t>
            </a:r>
            <a:r>
              <a:rPr lang="de-DE" sz="2400" dirty="0" err="1"/>
              <a:t>lahko</a:t>
            </a:r>
            <a:r>
              <a:rPr lang="de-DE" sz="2400" dirty="0"/>
              <a:t>: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sl-SI" dirty="0" smtClean="0"/>
              <a:t>	</a:t>
            </a:r>
            <a:r>
              <a:rPr lang="de-DE" dirty="0" smtClean="0"/>
              <a:t>1</a:t>
            </a:r>
            <a:r>
              <a:rPr lang="de-DE" dirty="0"/>
              <a:t>. </a:t>
            </a:r>
            <a:r>
              <a:rPr lang="de-DE" dirty="0" err="1"/>
              <a:t>Avtorja</a:t>
            </a:r>
            <a:r>
              <a:rPr lang="de-DE" dirty="0"/>
              <a:t> </a:t>
            </a:r>
            <a:r>
              <a:rPr lang="de-DE" dirty="0" err="1"/>
              <a:t>bloga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sl-SI" dirty="0" smtClean="0"/>
              <a:t>	</a:t>
            </a:r>
            <a:r>
              <a:rPr lang="de-DE" dirty="0" smtClean="0"/>
              <a:t>2</a:t>
            </a:r>
            <a:r>
              <a:rPr lang="de-DE" dirty="0"/>
              <a:t>. »</a:t>
            </a:r>
            <a:r>
              <a:rPr lang="de-DE" dirty="0" err="1"/>
              <a:t>naslov</a:t>
            </a:r>
            <a:r>
              <a:rPr lang="de-DE" dirty="0"/>
              <a:t> </a:t>
            </a:r>
            <a:r>
              <a:rPr lang="de-DE" dirty="0" err="1"/>
              <a:t>članka</a:t>
            </a:r>
            <a:r>
              <a:rPr lang="de-DE" dirty="0"/>
              <a:t> v </a:t>
            </a:r>
            <a:r>
              <a:rPr lang="de-DE" dirty="0" err="1"/>
              <a:t>blogu</a:t>
            </a:r>
            <a:r>
              <a:rPr lang="de-DE" dirty="0"/>
              <a:t>«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sl-SI" dirty="0" smtClean="0"/>
              <a:t>	</a:t>
            </a:r>
            <a:r>
              <a:rPr lang="de-DE" dirty="0" smtClean="0"/>
              <a:t>3</a:t>
            </a:r>
            <a:r>
              <a:rPr lang="de-DE" dirty="0"/>
              <a:t>. </a:t>
            </a:r>
            <a:r>
              <a:rPr lang="de-DE" i="1" dirty="0" err="1"/>
              <a:t>N</a:t>
            </a:r>
            <a:r>
              <a:rPr lang="de-DE" i="1" dirty="0" err="1" smtClean="0"/>
              <a:t>aslov</a:t>
            </a:r>
            <a:r>
              <a:rPr lang="de-DE" i="1" dirty="0" smtClean="0"/>
              <a:t> </a:t>
            </a:r>
            <a:r>
              <a:rPr lang="de-DE" i="1" dirty="0" err="1"/>
              <a:t>bloga</a:t>
            </a:r>
            <a:endParaRPr lang="de-DE" i="1" dirty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sl-SI" dirty="0" smtClean="0"/>
              <a:t>	</a:t>
            </a:r>
            <a:r>
              <a:rPr lang="de-DE" dirty="0" smtClean="0"/>
              <a:t>4</a:t>
            </a:r>
            <a:r>
              <a:rPr lang="de-DE" dirty="0"/>
              <a:t>. </a:t>
            </a:r>
            <a:r>
              <a:rPr lang="de-DE" dirty="0" err="1"/>
              <a:t>L</a:t>
            </a:r>
            <a:r>
              <a:rPr lang="de-DE" dirty="0" err="1" smtClean="0"/>
              <a:t>ahko</a:t>
            </a:r>
            <a:r>
              <a:rPr lang="de-DE" dirty="0" smtClean="0"/>
              <a:t> </a:t>
            </a:r>
            <a:r>
              <a:rPr lang="de-DE" dirty="0" err="1"/>
              <a:t>dodamo</a:t>
            </a:r>
            <a:r>
              <a:rPr lang="de-DE" dirty="0"/>
              <a:t> </a:t>
            </a:r>
            <a:r>
              <a:rPr lang="de-DE" dirty="0" err="1"/>
              <a:t>besedo</a:t>
            </a:r>
            <a:r>
              <a:rPr lang="de-DE" dirty="0"/>
              <a:t> (</a:t>
            </a:r>
            <a:r>
              <a:rPr lang="de-DE" dirty="0" err="1"/>
              <a:t>blog</a:t>
            </a:r>
            <a:r>
              <a:rPr lang="de-DE" dirty="0"/>
              <a:t>) v </a:t>
            </a:r>
            <a:r>
              <a:rPr lang="de-DE" dirty="0" err="1"/>
              <a:t>oklepajih</a:t>
            </a:r>
            <a:r>
              <a:rPr lang="de-DE" dirty="0"/>
              <a:t>, </a:t>
            </a:r>
            <a:r>
              <a:rPr lang="de-DE" dirty="0" err="1"/>
              <a:t>če</a:t>
            </a:r>
            <a:r>
              <a:rPr lang="de-DE" dirty="0"/>
              <a:t> </a:t>
            </a:r>
            <a:r>
              <a:rPr lang="de-DE" dirty="0" err="1"/>
              <a:t>ni</a:t>
            </a:r>
            <a:r>
              <a:rPr lang="de-DE" dirty="0"/>
              <a:t> </a:t>
            </a:r>
            <a:r>
              <a:rPr lang="de-DE" dirty="0" err="1"/>
              <a:t>jasno</a:t>
            </a:r>
            <a:r>
              <a:rPr lang="de-DE" dirty="0"/>
              <a:t>, da </a:t>
            </a:r>
            <a:r>
              <a:rPr lang="de-DE" dirty="0" err="1"/>
              <a:t>gre</a:t>
            </a:r>
            <a:r>
              <a:rPr lang="de-DE" dirty="0"/>
              <a:t> </a:t>
            </a:r>
            <a:r>
              <a:rPr lang="de-DE" dirty="0" err="1"/>
              <a:t>za</a:t>
            </a:r>
            <a:r>
              <a:rPr lang="de-DE" dirty="0"/>
              <a:t> </a:t>
            </a:r>
            <a:r>
              <a:rPr lang="de-DE" dirty="0" err="1"/>
              <a:t>tovrstno</a:t>
            </a:r>
            <a:r>
              <a:rPr lang="de-DE" dirty="0"/>
              <a:t> </a:t>
            </a:r>
            <a:r>
              <a:rPr lang="de-DE" dirty="0" err="1"/>
              <a:t>literaturo</a:t>
            </a:r>
            <a:endParaRPr lang="de-DE" dirty="0"/>
          </a:p>
          <a:p>
            <a:pPr marL="0" indent="0">
              <a:buNone/>
            </a:pPr>
            <a:r>
              <a:rPr lang="sl-SI" dirty="0" smtClean="0"/>
              <a:t>		</a:t>
            </a:r>
            <a:r>
              <a:rPr lang="de-DE" dirty="0" smtClean="0"/>
              <a:t>5</a:t>
            </a:r>
            <a:r>
              <a:rPr lang="de-DE" dirty="0"/>
              <a:t>. </a:t>
            </a:r>
            <a:r>
              <a:rPr lang="de-DE" dirty="0" err="1"/>
              <a:t>N</a:t>
            </a:r>
            <a:r>
              <a:rPr lang="de-DE" dirty="0" err="1" smtClean="0"/>
              <a:t>aslov</a:t>
            </a:r>
            <a:r>
              <a:rPr lang="de-DE" dirty="0" smtClean="0"/>
              <a:t> </a:t>
            </a:r>
            <a:r>
              <a:rPr lang="de-DE" dirty="0" err="1"/>
              <a:t>večje</a:t>
            </a:r>
            <a:r>
              <a:rPr lang="de-DE" dirty="0"/>
              <a:t> </a:t>
            </a:r>
            <a:r>
              <a:rPr lang="de-DE" dirty="0" err="1"/>
              <a:t>publikacije</a:t>
            </a:r>
            <a:r>
              <a:rPr lang="de-DE" dirty="0"/>
              <a:t> (</a:t>
            </a:r>
            <a:r>
              <a:rPr lang="de-DE" dirty="0" err="1"/>
              <a:t>če</a:t>
            </a:r>
            <a:r>
              <a:rPr lang="de-DE" dirty="0"/>
              <a:t> je </a:t>
            </a:r>
            <a:r>
              <a:rPr lang="de-DE" dirty="0" err="1"/>
              <a:t>naš</a:t>
            </a:r>
            <a:r>
              <a:rPr lang="de-DE" dirty="0"/>
              <a:t> </a:t>
            </a:r>
            <a:r>
              <a:rPr lang="de-DE" dirty="0" err="1"/>
              <a:t>blog</a:t>
            </a:r>
            <a:r>
              <a:rPr lang="de-DE" dirty="0"/>
              <a:t> del </a:t>
            </a:r>
            <a:r>
              <a:rPr lang="de-DE" dirty="0" err="1"/>
              <a:t>take</a:t>
            </a:r>
            <a:r>
              <a:rPr lang="de-DE" dirty="0"/>
              <a:t> </a:t>
            </a:r>
            <a:r>
              <a:rPr lang="de-DE" dirty="0" err="1"/>
              <a:t>večje</a:t>
            </a:r>
            <a:r>
              <a:rPr lang="de-DE" dirty="0"/>
              <a:t>/</a:t>
            </a:r>
            <a:r>
              <a:rPr lang="de-DE" dirty="0" err="1"/>
              <a:t>širše</a:t>
            </a:r>
            <a:r>
              <a:rPr lang="de-DE" dirty="0"/>
              <a:t> </a:t>
            </a:r>
            <a:r>
              <a:rPr lang="de-DE" dirty="0" err="1"/>
              <a:t>publikacije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sl-SI" dirty="0" smtClean="0"/>
              <a:t>		</a:t>
            </a:r>
            <a:r>
              <a:rPr lang="de-DE" dirty="0" smtClean="0"/>
              <a:t>6</a:t>
            </a:r>
            <a:r>
              <a:rPr lang="de-DE" dirty="0"/>
              <a:t>. </a:t>
            </a:r>
            <a:r>
              <a:rPr lang="de-DE" dirty="0"/>
              <a:t>D</a:t>
            </a:r>
            <a:r>
              <a:rPr lang="de-DE" dirty="0" smtClean="0"/>
              <a:t>atum </a:t>
            </a:r>
            <a:r>
              <a:rPr lang="de-DE" dirty="0" err="1"/>
              <a:t>objave</a:t>
            </a:r>
            <a:r>
              <a:rPr lang="de-DE" dirty="0"/>
              <a:t> </a:t>
            </a:r>
            <a:r>
              <a:rPr lang="de-DE" dirty="0" err="1"/>
              <a:t>bloga</a:t>
            </a:r>
            <a:endParaRPr lang="de-DE" dirty="0"/>
          </a:p>
          <a:p>
            <a:pPr marL="0" indent="0">
              <a:buNone/>
            </a:pPr>
            <a:r>
              <a:rPr lang="sl-SI" dirty="0" smtClean="0"/>
              <a:t>		</a:t>
            </a:r>
            <a:r>
              <a:rPr lang="de-DE" dirty="0" smtClean="0"/>
              <a:t>7</a:t>
            </a:r>
            <a:r>
              <a:rPr lang="de-DE" dirty="0"/>
              <a:t>. </a:t>
            </a:r>
            <a:r>
              <a:rPr lang="de-DE" dirty="0" err="1"/>
              <a:t>P</a:t>
            </a:r>
            <a:r>
              <a:rPr lang="de-DE" dirty="0" err="1" smtClean="0"/>
              <a:t>ovezava</a:t>
            </a:r>
            <a:endParaRPr lang="de-DE" dirty="0"/>
          </a:p>
          <a:p>
            <a:endParaRPr lang="de-DE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6" name="Right Arrow 5">
            <a:hlinkClick r:id="rId4" action="ppaction://hlinksldjump"/>
          </p:cNvPr>
          <p:cNvSpPr/>
          <p:nvPr/>
        </p:nvSpPr>
        <p:spPr>
          <a:xfrm>
            <a:off x="9325155" y="5745192"/>
            <a:ext cx="215660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Nadaljevanje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184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Blogi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37305"/>
          </a:xfrm>
        </p:spPr>
        <p:txBody>
          <a:bodyPr/>
          <a:lstStyle/>
          <a:p>
            <a:r>
              <a:rPr lang="de-DE" dirty="0"/>
              <a:t>Ko </a:t>
            </a:r>
            <a:r>
              <a:rPr lang="de-DE" dirty="0" err="1"/>
              <a:t>navajamo</a:t>
            </a:r>
            <a:r>
              <a:rPr lang="de-DE" dirty="0"/>
              <a:t> </a:t>
            </a:r>
            <a:r>
              <a:rPr lang="de-DE" dirty="0" err="1"/>
              <a:t>bloge</a:t>
            </a:r>
            <a:r>
              <a:rPr lang="de-DE" dirty="0"/>
              <a:t>, </a:t>
            </a:r>
            <a:r>
              <a:rPr lang="de-DE" dirty="0" err="1"/>
              <a:t>jih</a:t>
            </a:r>
            <a:r>
              <a:rPr lang="de-DE" dirty="0"/>
              <a:t> </a:t>
            </a:r>
            <a:r>
              <a:rPr lang="de-DE" dirty="0" err="1"/>
              <a:t>navajamo</a:t>
            </a:r>
            <a:r>
              <a:rPr lang="de-DE" dirty="0"/>
              <a:t> </a:t>
            </a:r>
            <a:r>
              <a:rPr lang="de-DE" dirty="0" err="1"/>
              <a:t>podobno</a:t>
            </a:r>
            <a:r>
              <a:rPr lang="de-DE" dirty="0"/>
              <a:t> </a:t>
            </a:r>
            <a:r>
              <a:rPr lang="de-DE" dirty="0" err="1"/>
              <a:t>kot</a:t>
            </a:r>
            <a:r>
              <a:rPr lang="de-DE" dirty="0"/>
              <a:t> </a:t>
            </a:r>
            <a:r>
              <a:rPr lang="de-DE" dirty="0" err="1"/>
              <a:t>časopise</a:t>
            </a:r>
            <a:r>
              <a:rPr lang="de-DE" dirty="0"/>
              <a:t>, </a:t>
            </a:r>
            <a:r>
              <a:rPr lang="de-DE" dirty="0" err="1"/>
              <a:t>sploh</a:t>
            </a:r>
            <a:r>
              <a:rPr lang="de-DE" dirty="0"/>
              <a:t> </a:t>
            </a:r>
            <a:r>
              <a:rPr lang="de-DE" dirty="0" err="1"/>
              <a:t>spletne</a:t>
            </a:r>
            <a:r>
              <a:rPr lang="de-DE" dirty="0"/>
              <a:t> </a:t>
            </a:r>
            <a:r>
              <a:rPr lang="de-DE" dirty="0" err="1"/>
              <a:t>časopise</a:t>
            </a:r>
            <a:r>
              <a:rPr lang="de-DE" dirty="0"/>
              <a:t>. </a:t>
            </a:r>
          </a:p>
          <a:p>
            <a:r>
              <a:rPr lang="de-DE" dirty="0"/>
              <a:t>V </a:t>
            </a:r>
            <a:r>
              <a:rPr lang="de-DE" dirty="0" err="1"/>
              <a:t>sprotnih</a:t>
            </a:r>
            <a:r>
              <a:rPr lang="de-DE" dirty="0"/>
              <a:t> </a:t>
            </a:r>
            <a:r>
              <a:rPr lang="de-DE" dirty="0" err="1"/>
              <a:t>opombah</a:t>
            </a:r>
            <a:r>
              <a:rPr lang="de-DE" dirty="0"/>
              <a:t> </a:t>
            </a:r>
            <a:r>
              <a:rPr lang="de-DE" dirty="0" err="1"/>
              <a:t>za</a:t>
            </a:r>
            <a:r>
              <a:rPr lang="de-DE" dirty="0"/>
              <a:t> </a:t>
            </a:r>
            <a:r>
              <a:rPr lang="de-DE" dirty="0" err="1"/>
              <a:t>bloge</a:t>
            </a:r>
            <a:r>
              <a:rPr lang="de-DE" dirty="0"/>
              <a:t> </a:t>
            </a:r>
            <a:r>
              <a:rPr lang="de-DE" dirty="0" err="1"/>
              <a:t>navajamo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sl-SI" dirty="0" smtClean="0"/>
              <a:t>		</a:t>
            </a:r>
            <a:r>
              <a:rPr lang="de-DE" dirty="0" smtClean="0"/>
              <a:t>1</a:t>
            </a:r>
            <a:r>
              <a:rPr lang="de-DE" dirty="0"/>
              <a:t>. </a:t>
            </a:r>
            <a:r>
              <a:rPr lang="de-DE" dirty="0" err="1"/>
              <a:t>Avtorja</a:t>
            </a:r>
            <a:r>
              <a:rPr lang="de-DE" dirty="0"/>
              <a:t> </a:t>
            </a:r>
            <a:r>
              <a:rPr lang="de-DE" dirty="0" err="1"/>
              <a:t>bloga</a:t>
            </a:r>
            <a:endParaRPr lang="de-DE" dirty="0"/>
          </a:p>
          <a:p>
            <a:pPr marL="0" indent="0">
              <a:buNone/>
            </a:pPr>
            <a:r>
              <a:rPr lang="sl-SI" dirty="0" smtClean="0"/>
              <a:t>		</a:t>
            </a:r>
            <a:r>
              <a:rPr lang="de-DE" dirty="0" smtClean="0"/>
              <a:t>2</a:t>
            </a:r>
            <a:r>
              <a:rPr lang="de-DE" dirty="0"/>
              <a:t>. »</a:t>
            </a:r>
            <a:r>
              <a:rPr lang="de-DE" dirty="0" err="1"/>
              <a:t>naslov</a:t>
            </a:r>
            <a:r>
              <a:rPr lang="de-DE" dirty="0"/>
              <a:t> </a:t>
            </a:r>
            <a:r>
              <a:rPr lang="de-DE" dirty="0" err="1"/>
              <a:t>članka</a:t>
            </a:r>
            <a:r>
              <a:rPr lang="de-DE" dirty="0"/>
              <a:t> v </a:t>
            </a:r>
            <a:r>
              <a:rPr lang="de-DE" dirty="0" err="1"/>
              <a:t>blogu</a:t>
            </a:r>
            <a:r>
              <a:rPr lang="de-DE" dirty="0"/>
              <a:t>«</a:t>
            </a:r>
          </a:p>
          <a:p>
            <a:pPr marL="0" indent="0">
              <a:buNone/>
            </a:pPr>
            <a:r>
              <a:rPr lang="sl-SI" dirty="0" smtClean="0"/>
              <a:t>		</a:t>
            </a:r>
            <a:r>
              <a:rPr lang="de-DE" dirty="0" smtClean="0"/>
              <a:t>3</a:t>
            </a:r>
            <a:r>
              <a:rPr lang="de-DE" dirty="0"/>
              <a:t>. </a:t>
            </a:r>
            <a:r>
              <a:rPr lang="de-DE" dirty="0" err="1" smtClean="0"/>
              <a:t>N</a:t>
            </a:r>
            <a:r>
              <a:rPr lang="de-DE" i="1" dirty="0" err="1" smtClean="0"/>
              <a:t>aslov</a:t>
            </a:r>
            <a:r>
              <a:rPr lang="de-DE" i="1" dirty="0" smtClean="0"/>
              <a:t> </a:t>
            </a:r>
            <a:r>
              <a:rPr lang="de-DE" i="1" dirty="0" err="1"/>
              <a:t>bloga</a:t>
            </a:r>
            <a:endParaRPr lang="de-DE" i="1" dirty="0"/>
          </a:p>
          <a:p>
            <a:endParaRPr lang="de-DE" i="1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6" name="Right Arrow 5">
            <a:hlinkClick r:id="rId4" action="ppaction://hlinksldjump"/>
          </p:cNvPr>
          <p:cNvSpPr/>
          <p:nvPr/>
        </p:nvSpPr>
        <p:spPr>
          <a:xfrm>
            <a:off x="9325155" y="5745192"/>
            <a:ext cx="215660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Primeri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5761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Primeri za bloge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>
                <a:solidFill>
                  <a:srgbClr val="FF0000"/>
                </a:solidFill>
              </a:rPr>
              <a:t>Sprotna opomba:</a:t>
            </a:r>
          </a:p>
          <a:p>
            <a:pPr marL="0" indent="0">
              <a:buNone/>
            </a:pPr>
            <a:r>
              <a:rPr lang="sl-SI" dirty="0"/>
              <a:t>	</a:t>
            </a:r>
            <a:r>
              <a:rPr lang="de-DE" dirty="0" err="1" smtClean="0"/>
              <a:t>Amlen</a:t>
            </a:r>
            <a:r>
              <a:rPr lang="de-DE" dirty="0"/>
              <a:t>, »</a:t>
            </a:r>
            <a:r>
              <a:rPr lang="de-DE" dirty="0" err="1"/>
              <a:t>One</a:t>
            </a:r>
            <a:r>
              <a:rPr lang="de-DE" dirty="0"/>
              <a:t> Who </a:t>
            </a:r>
            <a:r>
              <a:rPr lang="de-DE" dirty="0" err="1"/>
              <a:t>Gives</a:t>
            </a:r>
            <a:r>
              <a:rPr lang="de-DE" dirty="0"/>
              <a:t> a </a:t>
            </a:r>
            <a:r>
              <a:rPr lang="de-DE" dirty="0" err="1"/>
              <a:t>Hoot</a:t>
            </a:r>
            <a:r>
              <a:rPr lang="de-DE" dirty="0"/>
              <a:t>,« </a:t>
            </a:r>
            <a:r>
              <a:rPr lang="de-DE" dirty="0" err="1"/>
              <a:t>Wordplay</a:t>
            </a:r>
            <a:r>
              <a:rPr lang="de-DE" dirty="0"/>
              <a:t>. 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>
                <a:solidFill>
                  <a:srgbClr val="FF0000"/>
                </a:solidFill>
              </a:rPr>
              <a:t>Bibliografija:</a:t>
            </a:r>
          </a:p>
          <a:p>
            <a:pPr marL="457200" lvl="1" indent="0">
              <a:buNone/>
            </a:pPr>
            <a:r>
              <a:rPr lang="de-DE" sz="1800" dirty="0" smtClean="0"/>
              <a:t>Germano</a:t>
            </a:r>
            <a:r>
              <a:rPr lang="de-DE" sz="1800" dirty="0"/>
              <a:t>, William. »Futurist Shock.« </a:t>
            </a:r>
            <a:r>
              <a:rPr lang="de-DE" sz="1800" dirty="0" err="1"/>
              <a:t>Lingua</a:t>
            </a:r>
            <a:r>
              <a:rPr lang="de-DE" sz="1800" dirty="0"/>
              <a:t> Franca (</a:t>
            </a:r>
            <a:r>
              <a:rPr lang="de-DE" sz="1800" dirty="0" err="1"/>
              <a:t>blog</a:t>
            </a:r>
            <a:r>
              <a:rPr lang="de-DE" sz="1800" dirty="0"/>
              <a:t>). Chronicle </a:t>
            </a:r>
            <a:r>
              <a:rPr lang="de-DE" sz="1800" dirty="0" err="1"/>
              <a:t>of</a:t>
            </a:r>
            <a:r>
              <a:rPr lang="de-DE" sz="1800" dirty="0"/>
              <a:t> Higher Education. 15. </a:t>
            </a:r>
            <a:r>
              <a:rPr lang="de-DE" sz="1800" dirty="0" err="1"/>
              <a:t>februar</a:t>
            </a:r>
            <a:r>
              <a:rPr lang="de-DE" sz="1800" dirty="0"/>
              <a:t> 2017. </a:t>
            </a:r>
            <a:r>
              <a:rPr lang="de-DE" sz="1800" dirty="0">
                <a:hlinkClick r:id="rId2"/>
              </a:rPr>
              <a:t>http://www.chronicle.com/blogs/linguafranca/2017/02/15/futurist-shock</a:t>
            </a:r>
            <a:r>
              <a:rPr lang="de-DE" sz="1800" dirty="0" smtClean="0">
                <a:hlinkClick r:id="rId2"/>
              </a:rPr>
              <a:t>/</a:t>
            </a:r>
            <a:r>
              <a:rPr lang="de-DE" sz="1800" dirty="0" smtClean="0"/>
              <a:t>.</a:t>
            </a:r>
            <a:r>
              <a:rPr lang="sl-SI" sz="1800" dirty="0" smtClean="0"/>
              <a:t> </a:t>
            </a:r>
            <a:endParaRPr lang="de-DE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6096000" y="447188"/>
            <a:ext cx="2723953" cy="104379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Različne vrste literature in primeri</a:t>
            </a:r>
            <a:endParaRPr lang="sl-SI" dirty="0"/>
          </a:p>
        </p:txBody>
      </p:sp>
      <p:sp>
        <p:nvSpPr>
          <p:cNvPr id="5" name="Left Arrow 4">
            <a:hlinkClick r:id="rId4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1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i="1" dirty="0" err="1" smtClean="0"/>
              <a:t>The</a:t>
            </a:r>
            <a:r>
              <a:rPr lang="sl-SI" sz="2400" i="1" dirty="0" smtClean="0"/>
              <a:t> Chicago Manual </a:t>
            </a:r>
            <a:r>
              <a:rPr lang="sl-SI" sz="2400" i="1" dirty="0" err="1" smtClean="0"/>
              <a:t>of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Style</a:t>
            </a:r>
            <a:r>
              <a:rPr lang="sl-SI" sz="2400" dirty="0" smtClean="0"/>
              <a:t>. 17. izdaja. Chicago: </a:t>
            </a: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dirty="0" err="1" smtClean="0"/>
              <a:t>University</a:t>
            </a:r>
            <a:r>
              <a:rPr lang="sl-SI" sz="2400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Chicago </a:t>
            </a:r>
            <a:r>
              <a:rPr lang="sl-SI" sz="2400" dirty="0" err="1" smtClean="0"/>
              <a:t>Press</a:t>
            </a:r>
            <a:r>
              <a:rPr lang="sl-SI" sz="2400" dirty="0" smtClean="0"/>
              <a:t>, 2017. 741 – 849.</a:t>
            </a:r>
            <a:endParaRPr lang="sl-SI" sz="2400" i="1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425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Osnovni format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86990"/>
            <a:ext cx="10554574" cy="4971010"/>
          </a:xfrm>
        </p:spPr>
        <p:txBody>
          <a:bodyPr>
            <a:normAutofit/>
          </a:bodyPr>
          <a:lstStyle/>
          <a:p>
            <a:r>
              <a:rPr lang="sl-SI" sz="2400" dirty="0" smtClean="0"/>
              <a:t>Družboslovje rado uporablja sklice v sprotnih opombah z bibliografijo.</a:t>
            </a:r>
          </a:p>
          <a:p>
            <a:r>
              <a:rPr lang="sl-SI" sz="2400" dirty="0" smtClean="0"/>
              <a:t>V sprotnih opombah ime in priimek </a:t>
            </a:r>
            <a:r>
              <a:rPr lang="sl-SI" sz="2400" b="1" dirty="0" smtClean="0"/>
              <a:t>nista</a:t>
            </a:r>
            <a:r>
              <a:rPr lang="sl-SI" sz="2400" dirty="0" smtClean="0"/>
              <a:t> zamenjana, elementi ločeni z vejico a ne pred podatki o založbi (ker so v oklepaju) (in stran(i), če potrebno).</a:t>
            </a:r>
          </a:p>
          <a:p>
            <a:r>
              <a:rPr lang="sl-SI" sz="2400" dirty="0" smtClean="0"/>
              <a:t>Naslovi del so v </a:t>
            </a:r>
            <a:r>
              <a:rPr lang="sl-SI" sz="2400" i="1" dirty="0" smtClean="0"/>
              <a:t>kurzivi</a:t>
            </a:r>
            <a:r>
              <a:rPr lang="sl-SI" sz="2400" dirty="0" smtClean="0"/>
              <a:t>, naslovi poglavij, člankov ali neobjavljenih del pa v »navednicah«.</a:t>
            </a:r>
          </a:p>
          <a:p>
            <a:r>
              <a:rPr lang="sl-SI" sz="2400" dirty="0"/>
              <a:t>Več del v istem sklicu ločimo s podpičjem</a:t>
            </a:r>
            <a:r>
              <a:rPr lang="sl-SI" sz="2400" dirty="0" smtClean="0"/>
              <a:t>;</a:t>
            </a:r>
          </a:p>
          <a:p>
            <a:r>
              <a:rPr lang="sl-SI" sz="2400" dirty="0"/>
              <a:t>Ime, </a:t>
            </a:r>
            <a:r>
              <a:rPr lang="sl-SI" sz="2400" i="1" dirty="0" smtClean="0"/>
              <a:t>naslov</a:t>
            </a:r>
            <a:r>
              <a:rPr lang="sl-SI" sz="2400" dirty="0" smtClean="0"/>
              <a:t> </a:t>
            </a:r>
            <a:r>
              <a:rPr lang="sl-SI" sz="2400" dirty="0"/>
              <a:t>(podatki o založbi), strani:</a:t>
            </a:r>
            <a:br>
              <a:rPr lang="sl-SI" sz="2400" dirty="0"/>
            </a:br>
            <a:r>
              <a:rPr lang="sl-SI" sz="2400" baseline="30000" dirty="0" smtClean="0"/>
              <a:t>1 </a:t>
            </a:r>
            <a:r>
              <a:rPr lang="sl-SI" sz="2400" dirty="0" smtClean="0"/>
              <a:t>Rajko </a:t>
            </a:r>
            <a:r>
              <a:rPr lang="sl-SI" sz="2400" dirty="0"/>
              <a:t>Bratož, </a:t>
            </a:r>
            <a:r>
              <a:rPr lang="sl-SI" sz="2400" i="1" dirty="0"/>
              <a:t>Rimska zgodovina – </a:t>
            </a:r>
            <a:r>
              <a:rPr lang="sl-SI" sz="2400" i="1" dirty="0" smtClean="0"/>
              <a:t>1</a:t>
            </a:r>
            <a:r>
              <a:rPr lang="sl-SI" sz="2400" dirty="0" smtClean="0"/>
              <a:t> </a:t>
            </a:r>
            <a:r>
              <a:rPr lang="sl-SI" sz="2400" dirty="0"/>
              <a:t>(Ljubljana: Študentska založba, 2007), 271-273</a:t>
            </a:r>
            <a:r>
              <a:rPr lang="sl-SI" sz="2400" dirty="0" smtClean="0"/>
              <a:t>.</a:t>
            </a:r>
          </a:p>
          <a:p>
            <a:endParaRPr lang="sl-SI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9018360" y="4477109"/>
            <a:ext cx="2363638" cy="1147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Skrajšan sistem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9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Skrajšan sistem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86989"/>
            <a:ext cx="10554574" cy="4713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/>
              <a:t>Poznamo skrajšan sistem: </a:t>
            </a:r>
          </a:p>
          <a:p>
            <a:r>
              <a:rPr lang="sl-SI" sz="2400" dirty="0" smtClean="0"/>
              <a:t>če v bibliografiji navedemo </a:t>
            </a:r>
            <a:r>
              <a:rPr lang="sl-SI" sz="2400" b="1" dirty="0" smtClean="0"/>
              <a:t>vso</a:t>
            </a:r>
            <a:r>
              <a:rPr lang="sl-SI" sz="2400" dirty="0" smtClean="0"/>
              <a:t> uporabljeno literaturo in vse uporabljene vire, na katere se sklicujemo.</a:t>
            </a:r>
          </a:p>
          <a:p>
            <a:r>
              <a:rPr lang="sl-SI" sz="2400" dirty="0"/>
              <a:t>č</a:t>
            </a:r>
            <a:r>
              <a:rPr lang="sl-SI" sz="2400" dirty="0" smtClean="0"/>
              <a:t>e smo že enkrat prej navedli delo v celotni obliki .</a:t>
            </a:r>
          </a:p>
          <a:p>
            <a:r>
              <a:rPr lang="sl-SI" sz="2400" dirty="0"/>
              <a:t>č</a:t>
            </a:r>
            <a:r>
              <a:rPr lang="sl-SI" sz="2400" dirty="0" smtClean="0"/>
              <a:t>im eno delo izpustimo pri bibliografiji, moramo pri VSEH sprotnih opombah sprva navesti celotno obliko.</a:t>
            </a:r>
          </a:p>
          <a:p>
            <a:r>
              <a:rPr lang="sl-SI" sz="2400" dirty="0" smtClean="0"/>
              <a:t>Če je sam naslov dolg, se ga tudi okrajša (največ 5 besed).</a:t>
            </a:r>
          </a:p>
          <a:p>
            <a:r>
              <a:rPr lang="sl-SI" sz="2400" dirty="0" smtClean="0"/>
              <a:t>Kratka oblika: priimek, </a:t>
            </a:r>
            <a:r>
              <a:rPr lang="sl-SI" sz="2400" i="1" dirty="0" smtClean="0"/>
              <a:t>naslov</a:t>
            </a:r>
            <a:r>
              <a:rPr lang="sl-SI" sz="2400" dirty="0" smtClean="0"/>
              <a:t>, stran(i):</a:t>
            </a:r>
            <a:br>
              <a:rPr lang="sl-SI" sz="2400" dirty="0" smtClean="0"/>
            </a:br>
            <a:r>
              <a:rPr lang="sl-SI" sz="2400" baseline="30000" dirty="0" smtClean="0"/>
              <a:t>1</a:t>
            </a:r>
            <a:r>
              <a:rPr lang="sl-SI" sz="2400" dirty="0" smtClean="0"/>
              <a:t>Bratož, </a:t>
            </a:r>
            <a:r>
              <a:rPr lang="sl-SI" sz="2400" i="1" dirty="0" smtClean="0"/>
              <a:t>Rimska zgodovina – 1,</a:t>
            </a:r>
            <a:r>
              <a:rPr lang="sl-SI" sz="2400" dirty="0"/>
              <a:t> </a:t>
            </a:r>
            <a:r>
              <a:rPr lang="sl-SI" sz="2400" dirty="0" smtClean="0"/>
              <a:t>271-273.</a:t>
            </a:r>
            <a:endParaRPr lang="sl-SI" sz="24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8169215" y="5529532"/>
            <a:ext cx="2777706" cy="1070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Tvorjenje kratke oblike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499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Variacije</a:t>
            </a:r>
            <a:endParaRPr lang="sl-SI" dirty="0"/>
          </a:p>
        </p:txBody>
      </p:sp>
      <p:sp>
        <p:nvSpPr>
          <p:cNvPr id="5" name="Horizontal Scroll 4">
            <a:hlinkClick r:id="rId2" action="ppaction://hlinksldjump"/>
          </p:cNvPr>
          <p:cNvSpPr/>
          <p:nvPr/>
        </p:nvSpPr>
        <p:spPr>
          <a:xfrm>
            <a:off x="1240324" y="2674190"/>
            <a:ext cx="2950234" cy="165195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Algerian" panose="04020705040A02060702" pitchFamily="82" charset="0"/>
              </a:rPr>
              <a:t>Urednik namesto avtorja</a:t>
            </a:r>
            <a:endParaRPr lang="sl-SI" dirty="0">
              <a:latin typeface="Algerian" panose="04020705040A02060702" pitchFamily="82" charset="0"/>
            </a:endParaRPr>
          </a:p>
        </p:txBody>
      </p:sp>
      <p:sp>
        <p:nvSpPr>
          <p:cNvPr id="7" name="Horizontal Scroll 6">
            <a:hlinkClick r:id="rId3" action="ppaction://hlinksldjump"/>
          </p:cNvPr>
          <p:cNvSpPr/>
          <p:nvPr/>
        </p:nvSpPr>
        <p:spPr>
          <a:xfrm>
            <a:off x="4620882" y="2672033"/>
            <a:ext cx="2950234" cy="165195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Algerian" panose="04020705040A02060702" pitchFamily="82" charset="0"/>
              </a:rPr>
              <a:t>Več avtorjev</a:t>
            </a:r>
            <a:endParaRPr lang="sl-SI" dirty="0">
              <a:latin typeface="Algerian" panose="04020705040A02060702" pitchFamily="82" charset="0"/>
            </a:endParaRPr>
          </a:p>
        </p:txBody>
      </p:sp>
      <p:sp>
        <p:nvSpPr>
          <p:cNvPr id="8" name="Horizontal Scroll 7">
            <a:hlinkClick r:id="rId4" action="ppaction://hlinksldjump"/>
          </p:cNvPr>
          <p:cNvSpPr/>
          <p:nvPr/>
        </p:nvSpPr>
        <p:spPr>
          <a:xfrm>
            <a:off x="8001440" y="2603021"/>
            <a:ext cx="2950234" cy="165195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Algerian" panose="04020705040A02060702" pitchFamily="82" charset="0"/>
              </a:rPr>
              <a:t>Avtor in urednik ali prevajalec </a:t>
            </a:r>
            <a:endParaRPr lang="sl-SI" dirty="0">
              <a:latin typeface="Algerian" panose="04020705040A02060702" pitchFamily="82" charset="0"/>
            </a:endParaRPr>
          </a:p>
        </p:txBody>
      </p:sp>
      <p:sp>
        <p:nvSpPr>
          <p:cNvPr id="9" name="Left Arrow 8">
            <a:hlinkClick r:id="rId5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10" name="Horizontal Scroll 9">
            <a:hlinkClick r:id="rId6" action="ppaction://hlinksldjump"/>
          </p:cNvPr>
          <p:cNvSpPr/>
          <p:nvPr/>
        </p:nvSpPr>
        <p:spPr>
          <a:xfrm>
            <a:off x="3485072" y="4615132"/>
            <a:ext cx="5029200" cy="189781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 smtClean="0">
                <a:latin typeface="Algerian" panose="04020705040A02060702" pitchFamily="82" charset="0"/>
              </a:rPr>
              <a:t>Primeri</a:t>
            </a:r>
            <a:endParaRPr lang="sl-SI" sz="32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51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Variacije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2400" dirty="0" smtClean="0"/>
              <a:t>Knjige z urednikom namesto avtorjem: za urednikom dodamo ur., v skrajšani obliki ne:</a:t>
            </a:r>
            <a:br>
              <a:rPr lang="sl-SI" sz="2400" dirty="0" smtClean="0"/>
            </a:b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baseline="30000" dirty="0" smtClean="0"/>
              <a:t>1 </a:t>
            </a:r>
            <a:r>
              <a:rPr lang="sl-SI" sz="2400" dirty="0" err="1" smtClean="0"/>
              <a:t>Meghan</a:t>
            </a:r>
            <a:r>
              <a:rPr lang="sl-SI" sz="2400" dirty="0" smtClean="0"/>
              <a:t> </a:t>
            </a:r>
            <a:r>
              <a:rPr lang="sl-SI" sz="2400" dirty="0" err="1" smtClean="0"/>
              <a:t>Daum</a:t>
            </a:r>
            <a:r>
              <a:rPr lang="sl-SI" sz="2400" dirty="0" smtClean="0"/>
              <a:t>, ur., </a:t>
            </a:r>
            <a:r>
              <a:rPr lang="sl-SI" sz="2400" i="1" dirty="0" err="1" smtClean="0"/>
              <a:t>Selfish</a:t>
            </a:r>
            <a:r>
              <a:rPr lang="sl-SI" sz="2400" i="1" dirty="0" smtClean="0"/>
              <a:t>, </a:t>
            </a:r>
            <a:r>
              <a:rPr lang="sl-SI" sz="2400" i="1" dirty="0" err="1" smtClean="0"/>
              <a:t>Shallow</a:t>
            </a:r>
            <a:r>
              <a:rPr lang="sl-SI" sz="2400" i="1" dirty="0" smtClean="0"/>
              <a:t>, </a:t>
            </a:r>
            <a:r>
              <a:rPr lang="sl-SI" sz="2400" i="1" dirty="0" err="1" smtClean="0"/>
              <a:t>and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Self-Absorbed</a:t>
            </a:r>
            <a:r>
              <a:rPr lang="sl-SI" sz="2400" i="1" dirty="0" smtClean="0"/>
              <a:t>: </a:t>
            </a:r>
            <a:r>
              <a:rPr lang="sl-SI" sz="2400" i="1" dirty="0" err="1" smtClean="0"/>
              <a:t>Sixteen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Writers</a:t>
            </a:r>
            <a:r>
              <a:rPr lang="sl-SI" sz="2400" i="1" dirty="0" smtClean="0"/>
              <a:t> on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Decision</a:t>
            </a:r>
            <a:r>
              <a:rPr lang="sl-SI" sz="2400" i="1" dirty="0" smtClean="0"/>
              <a:t> Not to </a:t>
            </a:r>
            <a:r>
              <a:rPr lang="sl-SI" sz="2400" i="1" dirty="0" err="1" smtClean="0"/>
              <a:t>Have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Kids</a:t>
            </a:r>
            <a:r>
              <a:rPr lang="sl-SI" sz="2400" i="1" dirty="0" smtClean="0"/>
              <a:t> </a:t>
            </a:r>
            <a:r>
              <a:rPr lang="sl-SI" sz="2400" dirty="0" smtClean="0"/>
              <a:t>(New York: </a:t>
            </a:r>
            <a:r>
              <a:rPr lang="sl-SI" sz="2400" dirty="0" err="1" smtClean="0"/>
              <a:t>Picador</a:t>
            </a:r>
            <a:r>
              <a:rPr lang="sl-SI" sz="2400" dirty="0" smtClean="0"/>
              <a:t>, 2015), 32.</a:t>
            </a:r>
            <a:br>
              <a:rPr lang="sl-SI" sz="2400" dirty="0" smtClean="0"/>
            </a:b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baseline="30000" dirty="0" smtClean="0"/>
              <a:t>2 </a:t>
            </a:r>
            <a:r>
              <a:rPr lang="sl-SI" sz="2400" dirty="0" err="1" smtClean="0"/>
              <a:t>Daum</a:t>
            </a:r>
            <a:r>
              <a:rPr lang="sl-SI" sz="2400" dirty="0" smtClean="0"/>
              <a:t>, </a:t>
            </a:r>
            <a:r>
              <a:rPr lang="sl-SI" sz="2400" i="1" dirty="0" err="1" smtClean="0"/>
              <a:t>Selfish</a:t>
            </a:r>
            <a:r>
              <a:rPr lang="sl-SI" sz="2400" dirty="0" smtClean="0"/>
              <a:t>, 134-35.</a:t>
            </a:r>
          </a:p>
          <a:p>
            <a:pPr marL="0" indent="0">
              <a:buNone/>
            </a:pP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8246853" y="5702060"/>
            <a:ext cx="1820173" cy="1056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Variacije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177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Variacije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903614"/>
            <a:ext cx="10554574" cy="4854633"/>
          </a:xfrm>
        </p:spPr>
        <p:txBody>
          <a:bodyPr>
            <a:noAutofit/>
          </a:bodyPr>
          <a:lstStyle/>
          <a:p>
            <a:r>
              <a:rPr lang="sl-SI" sz="2400" dirty="0" smtClean="0"/>
              <a:t>Knjige z več avtorji: samo ime prvega avtorja je obrnjeno </a:t>
            </a:r>
            <a:r>
              <a:rPr lang="sl-SI" sz="2400" b="1" dirty="0" smtClean="0"/>
              <a:t>le</a:t>
            </a:r>
            <a:r>
              <a:rPr lang="sl-SI" sz="2400" dirty="0" smtClean="0"/>
              <a:t> v bibliografiji (prva dva primera kažeta sprotno opombo).</a:t>
            </a:r>
            <a:br>
              <a:rPr lang="sl-SI" sz="2400" dirty="0" smtClean="0"/>
            </a:b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baseline="30000" dirty="0" smtClean="0"/>
              <a:t>3 </a:t>
            </a:r>
            <a:r>
              <a:rPr lang="sl-SI" sz="2400" dirty="0" smtClean="0"/>
              <a:t>Brian </a:t>
            </a:r>
            <a:r>
              <a:rPr lang="sl-SI" sz="2400" dirty="0" err="1" smtClean="0"/>
              <a:t>Grazer</a:t>
            </a:r>
            <a:r>
              <a:rPr lang="sl-SI" sz="2400" dirty="0" smtClean="0"/>
              <a:t> in Charles </a:t>
            </a:r>
            <a:r>
              <a:rPr lang="sl-SI" sz="2400" dirty="0" err="1" smtClean="0"/>
              <a:t>Fishman</a:t>
            </a:r>
            <a:r>
              <a:rPr lang="sl-SI" sz="2400" dirty="0" smtClean="0"/>
              <a:t>, </a:t>
            </a:r>
            <a:r>
              <a:rPr lang="sl-SI" sz="2400" i="1" dirty="0" smtClean="0"/>
              <a:t>A </a:t>
            </a:r>
            <a:r>
              <a:rPr lang="sl-SI" sz="2400" i="1" dirty="0" err="1" smtClean="0"/>
              <a:t>Curious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Mind</a:t>
            </a:r>
            <a:r>
              <a:rPr lang="sl-SI" sz="2400" i="1" dirty="0" smtClean="0"/>
              <a:t>: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Sevret</a:t>
            </a:r>
            <a:r>
              <a:rPr lang="sl-SI" sz="2400" i="1" dirty="0" smtClean="0"/>
              <a:t> to a </a:t>
            </a:r>
            <a:r>
              <a:rPr lang="sl-SI" sz="2400" i="1" dirty="0" err="1" smtClean="0"/>
              <a:t>Bigger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Life</a:t>
            </a:r>
            <a:r>
              <a:rPr lang="sl-SI" sz="2400" dirty="0" smtClean="0"/>
              <a:t> (New York: Simon &amp; Schuster, 2015), 188.</a:t>
            </a:r>
            <a:br>
              <a:rPr lang="sl-SI" sz="2400" dirty="0" smtClean="0"/>
            </a:br>
            <a:r>
              <a:rPr lang="sl-SI" sz="2400" baseline="30000" dirty="0" smtClean="0"/>
              <a:t>4 </a:t>
            </a:r>
            <a:r>
              <a:rPr lang="sl-SI" sz="2400" dirty="0" err="1" smtClean="0"/>
              <a:t>Grazer</a:t>
            </a:r>
            <a:r>
              <a:rPr lang="sl-SI" sz="2400" dirty="0" smtClean="0"/>
              <a:t> in </a:t>
            </a:r>
            <a:r>
              <a:rPr lang="sl-SI" sz="2400" dirty="0" err="1" smtClean="0"/>
              <a:t>Fishman</a:t>
            </a:r>
            <a:r>
              <a:rPr lang="sl-SI" sz="2400" dirty="0" smtClean="0"/>
              <a:t>, </a:t>
            </a:r>
            <a:r>
              <a:rPr lang="sl-SI" sz="2400" i="1" dirty="0" err="1" smtClean="0"/>
              <a:t>Curious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Mind</a:t>
            </a:r>
            <a:r>
              <a:rPr lang="sl-SI" sz="2400" i="1" dirty="0" smtClean="0"/>
              <a:t>,</a:t>
            </a:r>
            <a:r>
              <a:rPr lang="sl-SI" sz="2400" dirty="0" smtClean="0"/>
              <a:t> 190.</a:t>
            </a:r>
          </a:p>
          <a:p>
            <a:r>
              <a:rPr lang="sl-SI" sz="2400" dirty="0" smtClean="0"/>
              <a:t>V bibliografiji:</a:t>
            </a:r>
            <a:br>
              <a:rPr lang="sl-SI" sz="2400" dirty="0" smtClean="0"/>
            </a:br>
            <a:r>
              <a:rPr lang="sl-SI" sz="2400" dirty="0" err="1" smtClean="0"/>
              <a:t>Grazer</a:t>
            </a:r>
            <a:r>
              <a:rPr lang="sl-SI" sz="2400" dirty="0" smtClean="0"/>
              <a:t>, Brian in Charles </a:t>
            </a:r>
            <a:r>
              <a:rPr lang="sl-SI" sz="2400" dirty="0" err="1" smtClean="0"/>
              <a:t>Fishman</a:t>
            </a:r>
            <a:r>
              <a:rPr lang="sl-SI" sz="2400" dirty="0" smtClean="0"/>
              <a:t>. </a:t>
            </a:r>
            <a:r>
              <a:rPr lang="sl-SI" sz="2400" i="1" dirty="0" smtClean="0"/>
              <a:t>A </a:t>
            </a:r>
            <a:r>
              <a:rPr lang="sl-SI" sz="2400" i="1" dirty="0" err="1" smtClean="0"/>
              <a:t>Curious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Mind</a:t>
            </a:r>
            <a:r>
              <a:rPr lang="sl-SI" sz="2400" i="1" dirty="0" smtClean="0"/>
              <a:t>: </a:t>
            </a:r>
            <a:r>
              <a:rPr lang="sl-SI" sz="2400" i="1" dirty="0" err="1" smtClean="0"/>
              <a:t>The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Secret</a:t>
            </a:r>
            <a:r>
              <a:rPr lang="sl-SI" sz="2400" i="1" dirty="0" smtClean="0"/>
              <a:t> to a </a:t>
            </a:r>
            <a:r>
              <a:rPr lang="sl-SI" sz="2400" i="1" dirty="0" err="1" smtClean="0"/>
              <a:t>Bigger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Life</a:t>
            </a:r>
            <a:r>
              <a:rPr lang="sl-SI" sz="2400" i="1" dirty="0" smtClean="0"/>
              <a:t>.</a:t>
            </a:r>
            <a:r>
              <a:rPr lang="sl-SI" sz="2400" dirty="0" smtClean="0"/>
              <a:t> New York: Simon &amp; Schuster, 2015.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10075652" y="5702060"/>
            <a:ext cx="2116347" cy="1056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Več kot 3 avtorji</a:t>
            </a:r>
            <a:endParaRPr lang="sl-SI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9126747" y="447188"/>
            <a:ext cx="2562045" cy="10437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6" name="Left Arrow 5">
            <a:hlinkClick r:id="rId4" action="ppaction://hlinksldjump"/>
          </p:cNvPr>
          <p:cNvSpPr/>
          <p:nvPr/>
        </p:nvSpPr>
        <p:spPr>
          <a:xfrm>
            <a:off x="8246853" y="5702060"/>
            <a:ext cx="1820173" cy="1056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Variacije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4663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1736</TotalTime>
  <Words>2590</Words>
  <Application>Microsoft Office PowerPoint</Application>
  <PresentationFormat>Widescreen</PresentationFormat>
  <Paragraphs>365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Algerian</vt:lpstr>
      <vt:lpstr>Century Gothic</vt:lpstr>
      <vt:lpstr>Wingdings 2</vt:lpstr>
      <vt:lpstr>Quotable</vt:lpstr>
      <vt:lpstr>Navajanje virov in sklicev: Chicago Manual of Style (CMS)</vt:lpstr>
      <vt:lpstr>Kazalo</vt:lpstr>
      <vt:lpstr>2 sistema sklicevanja v CMS</vt:lpstr>
      <vt:lpstr>Kdaj damo sklic?</vt:lpstr>
      <vt:lpstr>Osnovni format</vt:lpstr>
      <vt:lpstr>Skrajšan sistem</vt:lpstr>
      <vt:lpstr>Variacije</vt:lpstr>
      <vt:lpstr>Variacije</vt:lpstr>
      <vt:lpstr>Variacije</vt:lpstr>
      <vt:lpstr>Variacije</vt:lpstr>
      <vt:lpstr>Variacije</vt:lpstr>
      <vt:lpstr>Kako tvorimo kratko obliko?</vt:lpstr>
      <vt:lpstr>Primeri sklicev</vt:lpstr>
      <vt:lpstr>Bibliografija</vt:lpstr>
      <vt:lpstr>Bibliografija</vt:lpstr>
      <vt:lpstr>Avtorjevo ime in naslovi</vt:lpstr>
      <vt:lpstr>Avtorjevo ime</vt:lpstr>
      <vt:lpstr>Avtorjevo ime</vt:lpstr>
      <vt:lpstr>Primeri (za bibliografijo)</vt:lpstr>
      <vt:lpstr>Naslovi</vt:lpstr>
      <vt:lpstr>Naslovi</vt:lpstr>
      <vt:lpstr>Naslovi</vt:lpstr>
      <vt:lpstr>Primeri (za bibliografijo)</vt:lpstr>
      <vt:lpstr>Različne vrste literature in primeri</vt:lpstr>
      <vt:lpstr>Knjige</vt:lpstr>
      <vt:lpstr>Primeri za pogosto rabo (knjige)</vt:lpstr>
      <vt:lpstr>Primeri za pogosto rabo (knjige)</vt:lpstr>
      <vt:lpstr>E-knjige</vt:lpstr>
      <vt:lpstr>Primeri za E-knjige</vt:lpstr>
      <vt:lpstr>Članki - revije</vt:lpstr>
      <vt:lpstr>Primeri za članke v revijah</vt:lpstr>
      <vt:lpstr>Članki - časopis</vt:lpstr>
      <vt:lpstr>Primeri za članke v časopisu</vt:lpstr>
      <vt:lpstr>Dela iz antike</vt:lpstr>
      <vt:lpstr>Primeri za dela iz antike</vt:lpstr>
      <vt:lpstr>Slike, fotografije in ostale umetnine </vt:lpstr>
      <vt:lpstr>Primeri za slike, fotografije in ostale umetnine</vt:lpstr>
      <vt:lpstr>Spletna literatura</vt:lpstr>
      <vt:lpstr>Spletna literatura</vt:lpstr>
      <vt:lpstr>Spletna literatura</vt:lpstr>
      <vt:lpstr>Spletna literatura</vt:lpstr>
      <vt:lpstr>Primeri spletne literature</vt:lpstr>
      <vt:lpstr>PowerPoint Presentation</vt:lpstr>
      <vt:lpstr>Primeri spletne literature</vt:lpstr>
      <vt:lpstr>PowerPoint Presentation</vt:lpstr>
      <vt:lpstr>Blogi</vt:lpstr>
      <vt:lpstr>Blogi</vt:lpstr>
      <vt:lpstr>Primeri za bloge</vt:lpstr>
      <vt:lpstr>Vir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Navajanje virov in sklicev</dc:title>
  <dc:creator>Ian Opara</dc:creator>
  <cp:lastModifiedBy>Ian Opara</cp:lastModifiedBy>
  <cp:revision>129</cp:revision>
  <dcterms:created xsi:type="dcterms:W3CDTF">2019-03-23T15:04:52Z</dcterms:created>
  <dcterms:modified xsi:type="dcterms:W3CDTF">2019-11-09T18:27:55Z</dcterms:modified>
</cp:coreProperties>
</file>